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1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47.png" Type="http://schemas.openxmlformats.org/officeDocument/2006/relationships/image"/><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 Id="rId10" Target="../media/image56.png" Type="http://schemas.openxmlformats.org/officeDocument/2006/relationships/image"/><Relationship Id="rId11" Target="../slideLayouts/slideLayout1.xml" Type="http://schemas.openxmlformats.org/officeDocument/2006/relationships/slideLayout"/><Relationship Id="rId1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57.png" Type="http://schemas.openxmlformats.org/officeDocument/2006/relationships/image"/><Relationship Id="rId2" Target="../media/image58.sv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65.png" Type="http://schemas.openxmlformats.org/officeDocument/2006/relationships/image"/><Relationship Id="rId10" Target="../media/image66.svg" Type="http://schemas.openxmlformats.org/officeDocument/2006/relationships/image"/><Relationship Id="rId11" Target="../slideLayouts/slideLayout1.xml" Type="http://schemas.openxmlformats.org/officeDocument/2006/relationships/slideLayout"/><Relationship Id="rId1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3.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10.png" Type="http://schemas.openxmlformats.org/officeDocument/2006/relationships/image"/><Relationship Id="rId2" Target="../media/image11.sv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28.png" Type="http://schemas.openxmlformats.org/officeDocument/2006/relationships/image"/><Relationship Id="rId20" Target="../media/image29.svg" Type="http://schemas.openxmlformats.org/officeDocument/2006/relationships/image"/><Relationship Id="rId21" Target="../media/image30.png" Type="http://schemas.openxmlformats.org/officeDocument/2006/relationships/image"/><Relationship Id="rId22" Target="../media/image31.svg" Type="http://schemas.openxmlformats.org/officeDocument/2006/relationships/image"/><Relationship Id="rId23" Target="../slideLayouts/slideLayout1.xml" Type="http://schemas.openxmlformats.org/officeDocument/2006/relationships/slideLayout"/><Relationship Id="rId24"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32.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33.png" Type="http://schemas.openxmlformats.org/officeDocument/2006/relationships/image"/><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slideLayouts/slideLayout1.xml" Type="http://schemas.openxmlformats.org/officeDocument/2006/relationships/slideLayout"/><Relationship Id="rId7"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38.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9.pn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slideLayouts/slideLayout1.xml" Type="http://schemas.openxmlformats.org/officeDocument/2006/relationships/slideLayout"/><Relationship Id="rId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43.png" Type="http://schemas.openxmlformats.org/officeDocument/2006/relationships/image"/><Relationship Id="rId2" Target="../media/image44.sv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slideLayouts/slideLayout1.xml" Type="http://schemas.openxmlformats.org/officeDocument/2006/relationships/slideLayout"/><Relationship Id="rId6"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275801"/>
            <a:ext cx="12160367" cy="681462"/>
          </a:xfrm>
          <a:prstGeom prst="rect">
            <a:avLst/>
          </a:prstGeom>
          <a:noFill/>
        </p:spPr>
        <p:txBody>
          <a:bodyPr wrap="square" rtlCol="0" anchor="t" bIns="0" lIns="0" rIns="0" tIns="0"/>
          <a:lstStyle/>
          <a:p>
            <a:pPr algn="l">
              <a:lnSpc>
                <a:spcPts val="5368"/>
              </a:lnSpc>
              <a:buNone/>
            </a:pPr>
            <a:r>
              <a:rPr lang="en-US" b="1" sz="4725" dirty="0" smtClean="0">
                <a:solidFill>
                  <a:srgbClr val="2a2921"/>
                </a:solidFill>
                <a:latin typeface="Schibsted Grotesk" pitchFamily="34" charset="0"/>
                <a:ea typeface="Schibsted Grotesk" pitchFamily="34" charset="-122"/>
                <a:cs typeface="Schibsted Grotesk" pitchFamily="34" charset="-120"/>
              </a:rPr>
              <a:t>Why You Should Learn Python in 2024</a:t>
            </a:r>
            <a:endParaRPr lang="en-US" dirty="0"/>
          </a:p>
        </p:txBody>
      </p:sp>
      <p:sp>
        <p:nvSpPr>
          <p:cNvPr id="3" name="Object 2"/>
          <p:cNvSpPr/>
          <p:nvPr/>
        </p:nvSpPr>
        <p:spPr>
          <a:xfrm>
            <a:off x="380905" y="6051408"/>
            <a:ext cx="12160367" cy="204430"/>
          </a:xfrm>
          <a:prstGeom prst="rect">
            <a:avLst/>
          </a:prstGeom>
          <a:noFill/>
        </p:spPr>
        <p:txBody>
          <a:bodyPr wrap="square" rtlCol="0" anchor="t" bIns="0" lIns="0" rIns="0" tIns="0"/>
          <a:lstStyle/>
          <a:p>
            <a:pPr algn="l">
              <a:lnSpc>
                <a:spcPts val="1610"/>
              </a:lnSpc>
              <a:spcBef>
                <a:spcPts val="727"/>
              </a:spcBef>
              <a:buNone/>
            </a:pPr>
            <a:r>
              <a:rPr lang="en-US" sz="1418" dirty="0" smtClean="0">
                <a:solidFill>
                  <a:srgbClr val="5a5a4c"/>
                </a:solidFill>
                <a:latin typeface="Schibsted Grotesk" pitchFamily="34" charset="0"/>
                <a:ea typeface="Schibsted Grotesk" pitchFamily="34" charset="-122"/>
                <a:cs typeface="Schibsted Grotesk" pitchFamily="34" charset="-120"/>
              </a:rPr>
              <a:t>This slide provides an overview of the reasons why individuals should consider learning Python programming language in 2024.</a:t>
            </a:r>
            <a:endParaRPr lang="en-US" dirty="0"/>
          </a:p>
        </p:txBody>
      </p:sp>
      <p:pic>
        <p:nvPicPr>
          <p:cNvPr id="4" name="Object 3" descr="preencoded.png">    </p:cNvPr>
          <p:cNvPicPr>
            <a:picLocks noChangeAspect="1"/>
          </p:cNvPicPr>
          <p:nvPr/>
        </p:nvPicPr>
        <p:blipFill>
          <a:blip r:embed="rId1"/>
          <a:srcRect l="0" r="0" t="36979" b="36979"/>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2a2921"/>
                </a:solidFill>
                <a:latin typeface="Schibsted Grotesk" pitchFamily="34" charset="0"/>
                <a:ea typeface="Schibsted Grotesk" pitchFamily="34" charset="-122"/>
                <a:cs typeface="Schibsted Grotesk" pitchFamily="34" charset="-120"/>
              </a:rPr>
              <a:t>Python's Applications in Web Development</a:t>
            </a:r>
            <a:endParaRPr lang="en-US" dirty="0"/>
          </a:p>
        </p:txBody>
      </p:sp>
      <p:sp>
        <p:nvSpPr>
          <p:cNvPr id="3" name="Object 2"/>
          <p:cNvSpPr/>
          <p:nvPr/>
        </p:nvSpPr>
        <p:spPr>
          <a:xfrm>
            <a:off x="476131" y="1580755"/>
            <a:ext cx="2752037" cy="1552187"/>
          </a:xfrm>
          <a:prstGeom prst="rect">
            <a:avLst/>
          </a:prstGeom>
          <a:solidFill>
            <a:srgbClr val="ffffff"/>
          </a:solidFill>
          <a:ln w="12700">
            <a:solidFill>
              <a:srgbClr val="5a5a4c">
                <a:alpha val="10000"/>
              </a:srgbClr>
            </a:solidFill>
            <a:prstDash val="solid"/>
            <a:miter lim="800000"/>
          </a:ln>
        </p:spPr>
      </p:sp>
      <p:sp>
        <p:nvSpPr>
          <p:cNvPr id="4" name="Object 3"/>
          <p:cNvSpPr/>
          <p:nvPr/>
        </p:nvSpPr>
        <p:spPr>
          <a:xfrm>
            <a:off x="476131" y="1580755"/>
            <a:ext cx="2752037" cy="1552187"/>
          </a:xfrm>
          <a:prstGeom prst="rect">
            <a:avLst/>
          </a:prstGeom>
          <a:noFill/>
          <a:ln w="12700">
            <a:solidFill>
              <a:srgbClr val="5a5a4c">
                <a:alpha val="10000"/>
              </a:srgbClr>
            </a:solidFill>
            <a:prstDash val="solid"/>
            <a:miter lim="800000"/>
          </a:ln>
        </p:spPr>
      </p:sp>
      <p:sp>
        <p:nvSpPr>
          <p:cNvPr id="5" name="Object 4"/>
          <p:cNvSpPr/>
          <p:nvPr/>
        </p:nvSpPr>
        <p:spPr>
          <a:xfrm>
            <a:off x="476131" y="1580755"/>
            <a:ext cx="2752037" cy="1552187"/>
          </a:xfrm>
          <a:prstGeom prst="rect">
            <a:avLst/>
          </a:prstGeom>
          <a:solidFill>
            <a:srgbClr val="ffffff"/>
          </a:solidFill>
        </p:spPr>
      </p:sp>
      <p:pic>
        <p:nvPicPr>
          <p:cNvPr id="6" name="Object 5" descr="preencoded.png">    </p:cNvPr>
          <p:cNvPicPr>
            <a:picLocks noChangeAspect="1"/>
          </p:cNvPicPr>
          <p:nvPr/>
        </p:nvPicPr>
        <p:blipFill>
          <a:blip r:embed="rId1"/>
          <a:srcRect l="-44399" r="-44399" t="-5556" b="-5556"/>
          <a:stretch/>
        </p:blipFill>
        <p:spPr>
          <a:xfrm>
            <a:off x="857036" y="1771207"/>
            <a:ext cx="1990227" cy="1171282"/>
          </a:xfrm>
          <a:prstGeom prst="rect">
            <a:avLst/>
          </a:prstGeom>
        </p:spPr>
      </p:pic>
      <p:sp>
        <p:nvSpPr>
          <p:cNvPr id="7" name="Object 6"/>
          <p:cNvSpPr/>
          <p:nvPr/>
        </p:nvSpPr>
        <p:spPr>
          <a:xfrm>
            <a:off x="3304349" y="1580755"/>
            <a:ext cx="2752037" cy="1552187"/>
          </a:xfrm>
          <a:prstGeom prst="rect">
            <a:avLst/>
          </a:prstGeom>
          <a:solidFill>
            <a:srgbClr val="ffffff"/>
          </a:solidFill>
          <a:ln w="12700">
            <a:solidFill>
              <a:srgbClr val="5a5a4c">
                <a:alpha val="10000"/>
              </a:srgbClr>
            </a:solidFill>
            <a:prstDash val="solid"/>
            <a:miter lim="800000"/>
          </a:ln>
        </p:spPr>
      </p:sp>
      <p:sp>
        <p:nvSpPr>
          <p:cNvPr id="8" name="Object 7"/>
          <p:cNvSpPr/>
          <p:nvPr/>
        </p:nvSpPr>
        <p:spPr>
          <a:xfrm>
            <a:off x="3304349" y="1580755"/>
            <a:ext cx="2752037" cy="1552187"/>
          </a:xfrm>
          <a:prstGeom prst="rect">
            <a:avLst/>
          </a:prstGeom>
          <a:noFill/>
          <a:ln w="12700">
            <a:solidFill>
              <a:srgbClr val="5a5a4c">
                <a:alpha val="10000"/>
              </a:srgbClr>
            </a:solidFill>
            <a:prstDash val="solid"/>
            <a:miter lim="800000"/>
          </a:ln>
        </p:spPr>
      </p:sp>
      <p:sp>
        <p:nvSpPr>
          <p:cNvPr id="9" name="Object 8"/>
          <p:cNvSpPr/>
          <p:nvPr/>
        </p:nvSpPr>
        <p:spPr>
          <a:xfrm>
            <a:off x="3304349" y="1580755"/>
            <a:ext cx="2752037" cy="1552187"/>
          </a:xfrm>
          <a:prstGeom prst="rect">
            <a:avLst/>
          </a:prstGeom>
          <a:solidFill>
            <a:srgbClr val="ffffff"/>
          </a:solidFill>
        </p:spPr>
      </p:sp>
      <p:pic>
        <p:nvPicPr>
          <p:cNvPr id="10" name="Object 9" descr="preencoded.png">    </p:cNvPr>
          <p:cNvPicPr>
            <a:picLocks noChangeAspect="1"/>
          </p:cNvPicPr>
          <p:nvPr/>
        </p:nvPicPr>
        <p:blipFill>
          <a:blip r:embed="rId2"/>
          <a:srcRect l="-44399" r="-44399" t="-5556" b="-5556"/>
          <a:stretch/>
        </p:blipFill>
        <p:spPr>
          <a:xfrm>
            <a:off x="3685253" y="1771207"/>
            <a:ext cx="1990227" cy="1171282"/>
          </a:xfrm>
          <a:prstGeom prst="rect">
            <a:avLst/>
          </a:prstGeom>
        </p:spPr>
      </p:pic>
      <p:sp>
        <p:nvSpPr>
          <p:cNvPr id="11" name="Object 10"/>
          <p:cNvSpPr/>
          <p:nvPr/>
        </p:nvSpPr>
        <p:spPr>
          <a:xfrm>
            <a:off x="6132566" y="1580755"/>
            <a:ext cx="2752037" cy="1552187"/>
          </a:xfrm>
          <a:prstGeom prst="rect">
            <a:avLst/>
          </a:prstGeom>
          <a:solidFill>
            <a:srgbClr val="ffffff"/>
          </a:solidFill>
          <a:ln w="12700">
            <a:solidFill>
              <a:srgbClr val="5a5a4c">
                <a:alpha val="10000"/>
              </a:srgbClr>
            </a:solidFill>
            <a:prstDash val="solid"/>
            <a:miter lim="800000"/>
          </a:ln>
        </p:spPr>
      </p:sp>
      <p:sp>
        <p:nvSpPr>
          <p:cNvPr id="12" name="Object 11"/>
          <p:cNvSpPr/>
          <p:nvPr/>
        </p:nvSpPr>
        <p:spPr>
          <a:xfrm>
            <a:off x="6132566" y="1580755"/>
            <a:ext cx="2752037" cy="1552187"/>
          </a:xfrm>
          <a:prstGeom prst="rect">
            <a:avLst/>
          </a:prstGeom>
          <a:noFill/>
          <a:ln w="12700">
            <a:solidFill>
              <a:srgbClr val="5a5a4c">
                <a:alpha val="10000"/>
              </a:srgbClr>
            </a:solidFill>
            <a:prstDash val="solid"/>
            <a:miter lim="800000"/>
          </a:ln>
        </p:spPr>
      </p:sp>
      <p:sp>
        <p:nvSpPr>
          <p:cNvPr id="13" name="Object 12"/>
          <p:cNvSpPr/>
          <p:nvPr/>
        </p:nvSpPr>
        <p:spPr>
          <a:xfrm>
            <a:off x="6132566" y="1580755"/>
            <a:ext cx="2752037" cy="1552187"/>
          </a:xfrm>
          <a:prstGeom prst="rect">
            <a:avLst/>
          </a:prstGeom>
          <a:solidFill>
            <a:srgbClr val="ffffff"/>
          </a:solidFill>
        </p:spPr>
      </p:sp>
      <p:pic>
        <p:nvPicPr>
          <p:cNvPr id="14" name="Object 13" descr="preencoded.png">    </p:cNvPr>
          <p:cNvPicPr>
            <a:picLocks noChangeAspect="1"/>
          </p:cNvPicPr>
          <p:nvPr/>
        </p:nvPicPr>
        <p:blipFill>
          <a:blip r:embed="rId3"/>
          <a:srcRect l="-5556" r="-5556" t="-66769" b="-66769"/>
          <a:stretch/>
        </p:blipFill>
        <p:spPr>
          <a:xfrm>
            <a:off x="6513471" y="1771207"/>
            <a:ext cx="1990227" cy="1171282"/>
          </a:xfrm>
          <a:prstGeom prst="rect">
            <a:avLst/>
          </a:prstGeom>
        </p:spPr>
      </p:pic>
      <p:sp>
        <p:nvSpPr>
          <p:cNvPr id="15" name="Object 14"/>
          <p:cNvSpPr/>
          <p:nvPr/>
        </p:nvSpPr>
        <p:spPr>
          <a:xfrm>
            <a:off x="8960784" y="1580755"/>
            <a:ext cx="2752037" cy="1552187"/>
          </a:xfrm>
          <a:prstGeom prst="rect">
            <a:avLst/>
          </a:prstGeom>
          <a:solidFill>
            <a:srgbClr val="ffffff"/>
          </a:solidFill>
          <a:ln w="12700">
            <a:solidFill>
              <a:srgbClr val="5a5a4c">
                <a:alpha val="10000"/>
              </a:srgbClr>
            </a:solidFill>
            <a:prstDash val="solid"/>
            <a:miter lim="800000"/>
          </a:ln>
        </p:spPr>
      </p:sp>
      <p:sp>
        <p:nvSpPr>
          <p:cNvPr id="16" name="Object 15"/>
          <p:cNvSpPr/>
          <p:nvPr/>
        </p:nvSpPr>
        <p:spPr>
          <a:xfrm>
            <a:off x="8960784" y="1580755"/>
            <a:ext cx="2752037" cy="1552187"/>
          </a:xfrm>
          <a:prstGeom prst="rect">
            <a:avLst/>
          </a:prstGeom>
          <a:noFill/>
          <a:ln w="12700">
            <a:solidFill>
              <a:srgbClr val="5a5a4c">
                <a:alpha val="10000"/>
              </a:srgbClr>
            </a:solidFill>
            <a:prstDash val="solid"/>
            <a:miter lim="800000"/>
          </a:ln>
        </p:spPr>
      </p:sp>
      <p:sp>
        <p:nvSpPr>
          <p:cNvPr id="17" name="Object 16"/>
          <p:cNvSpPr/>
          <p:nvPr/>
        </p:nvSpPr>
        <p:spPr>
          <a:xfrm>
            <a:off x="8960784" y="1580755"/>
            <a:ext cx="2752037" cy="1552187"/>
          </a:xfrm>
          <a:prstGeom prst="rect">
            <a:avLst/>
          </a:prstGeom>
          <a:solidFill>
            <a:srgbClr val="ffffff"/>
          </a:solidFill>
        </p:spPr>
      </p:sp>
      <p:pic>
        <p:nvPicPr>
          <p:cNvPr id="18" name="Object 17" descr="preencoded.png">    </p:cNvPr>
          <p:cNvPicPr>
            <a:picLocks noChangeAspect="1"/>
          </p:cNvPicPr>
          <p:nvPr/>
        </p:nvPicPr>
        <p:blipFill>
          <a:blip r:embed="rId4"/>
          <a:srcRect l="-35160" r="-35160" t="-5556" b="-5556"/>
          <a:stretch/>
        </p:blipFill>
        <p:spPr>
          <a:xfrm>
            <a:off x="9341689" y="1771207"/>
            <a:ext cx="1990227" cy="1171282"/>
          </a:xfrm>
          <a:prstGeom prst="rect">
            <a:avLst/>
          </a:prstGeom>
        </p:spPr>
      </p:pic>
      <p:sp>
        <p:nvSpPr>
          <p:cNvPr id="19" name="Object 18"/>
          <p:cNvSpPr/>
          <p:nvPr/>
        </p:nvSpPr>
        <p:spPr>
          <a:xfrm>
            <a:off x="476131" y="3199600"/>
            <a:ext cx="2752037" cy="1552187"/>
          </a:xfrm>
          <a:prstGeom prst="rect">
            <a:avLst/>
          </a:prstGeom>
          <a:solidFill>
            <a:srgbClr val="ffffff"/>
          </a:solidFill>
          <a:ln w="12700">
            <a:solidFill>
              <a:srgbClr val="5a5a4c">
                <a:alpha val="10000"/>
              </a:srgbClr>
            </a:solidFill>
            <a:prstDash val="solid"/>
            <a:miter lim="800000"/>
          </a:ln>
        </p:spPr>
      </p:sp>
      <p:sp>
        <p:nvSpPr>
          <p:cNvPr id="20" name="Object 19"/>
          <p:cNvSpPr/>
          <p:nvPr/>
        </p:nvSpPr>
        <p:spPr>
          <a:xfrm>
            <a:off x="476131" y="3199600"/>
            <a:ext cx="2752037" cy="1552187"/>
          </a:xfrm>
          <a:prstGeom prst="rect">
            <a:avLst/>
          </a:prstGeom>
          <a:noFill/>
          <a:ln w="12700">
            <a:solidFill>
              <a:srgbClr val="5a5a4c">
                <a:alpha val="10000"/>
              </a:srgbClr>
            </a:solidFill>
            <a:prstDash val="solid"/>
            <a:miter lim="800000"/>
          </a:ln>
        </p:spPr>
      </p:sp>
      <p:sp>
        <p:nvSpPr>
          <p:cNvPr id="21" name="Object 20"/>
          <p:cNvSpPr/>
          <p:nvPr/>
        </p:nvSpPr>
        <p:spPr>
          <a:xfrm>
            <a:off x="476131" y="3199600"/>
            <a:ext cx="2752037" cy="1552187"/>
          </a:xfrm>
          <a:prstGeom prst="rect">
            <a:avLst/>
          </a:prstGeom>
          <a:solidFill>
            <a:srgbClr val="ffffff"/>
          </a:solidFill>
        </p:spPr>
      </p:sp>
      <p:pic>
        <p:nvPicPr>
          <p:cNvPr id="22" name="Object 21" descr="preencoded.png">    </p:cNvPr>
          <p:cNvPicPr>
            <a:picLocks noChangeAspect="1"/>
          </p:cNvPicPr>
          <p:nvPr/>
        </p:nvPicPr>
        <p:blipFill>
          <a:blip r:embed="rId5"/>
          <a:srcRect l="-44297" r="-44297" t="-5556" b="-5556"/>
          <a:stretch/>
        </p:blipFill>
        <p:spPr>
          <a:xfrm>
            <a:off x="857036" y="3390052"/>
            <a:ext cx="1990227" cy="1171282"/>
          </a:xfrm>
          <a:prstGeom prst="rect">
            <a:avLst/>
          </a:prstGeom>
        </p:spPr>
      </p:pic>
      <p:sp>
        <p:nvSpPr>
          <p:cNvPr id="23" name="Object 22"/>
          <p:cNvSpPr/>
          <p:nvPr/>
        </p:nvSpPr>
        <p:spPr>
          <a:xfrm>
            <a:off x="3304349" y="3199600"/>
            <a:ext cx="2752037" cy="1552187"/>
          </a:xfrm>
          <a:prstGeom prst="rect">
            <a:avLst/>
          </a:prstGeom>
          <a:solidFill>
            <a:srgbClr val="ffffff"/>
          </a:solidFill>
          <a:ln w="12700">
            <a:solidFill>
              <a:srgbClr val="5a5a4c">
                <a:alpha val="10000"/>
              </a:srgbClr>
            </a:solidFill>
            <a:prstDash val="solid"/>
            <a:miter lim="800000"/>
          </a:ln>
        </p:spPr>
      </p:sp>
      <p:sp>
        <p:nvSpPr>
          <p:cNvPr id="24" name="Object 23"/>
          <p:cNvSpPr/>
          <p:nvPr/>
        </p:nvSpPr>
        <p:spPr>
          <a:xfrm>
            <a:off x="3304349" y="3199600"/>
            <a:ext cx="2752037" cy="1552187"/>
          </a:xfrm>
          <a:prstGeom prst="rect">
            <a:avLst/>
          </a:prstGeom>
          <a:noFill/>
          <a:ln w="12700">
            <a:solidFill>
              <a:srgbClr val="5a5a4c">
                <a:alpha val="10000"/>
              </a:srgbClr>
            </a:solidFill>
            <a:prstDash val="solid"/>
            <a:miter lim="800000"/>
          </a:ln>
        </p:spPr>
      </p:sp>
      <p:sp>
        <p:nvSpPr>
          <p:cNvPr id="25" name="Object 24"/>
          <p:cNvSpPr/>
          <p:nvPr/>
        </p:nvSpPr>
        <p:spPr>
          <a:xfrm>
            <a:off x="3304349" y="3199600"/>
            <a:ext cx="2752037" cy="1552187"/>
          </a:xfrm>
          <a:prstGeom prst="rect">
            <a:avLst/>
          </a:prstGeom>
          <a:solidFill>
            <a:srgbClr val="ffffff"/>
          </a:solidFill>
        </p:spPr>
      </p:sp>
      <p:pic>
        <p:nvPicPr>
          <p:cNvPr id="26" name="Object 25" descr="preencoded.png">    </p:cNvPr>
          <p:cNvPicPr>
            <a:picLocks noChangeAspect="1"/>
          </p:cNvPicPr>
          <p:nvPr/>
        </p:nvPicPr>
        <p:blipFill>
          <a:blip r:embed="rId6"/>
          <a:srcRect l="-5556" r="-5556" t="-7673" b="-7673"/>
          <a:stretch/>
        </p:blipFill>
        <p:spPr>
          <a:xfrm>
            <a:off x="3685253" y="3390052"/>
            <a:ext cx="1990227" cy="1171282"/>
          </a:xfrm>
          <a:prstGeom prst="rect">
            <a:avLst/>
          </a:prstGeom>
        </p:spPr>
      </p:pic>
      <p:sp>
        <p:nvSpPr>
          <p:cNvPr id="27" name="Object 26"/>
          <p:cNvSpPr/>
          <p:nvPr/>
        </p:nvSpPr>
        <p:spPr>
          <a:xfrm>
            <a:off x="6132566" y="3199600"/>
            <a:ext cx="2752037" cy="1552187"/>
          </a:xfrm>
          <a:prstGeom prst="rect">
            <a:avLst/>
          </a:prstGeom>
          <a:solidFill>
            <a:srgbClr val="ffffff"/>
          </a:solidFill>
          <a:ln w="12700">
            <a:solidFill>
              <a:srgbClr val="5a5a4c">
                <a:alpha val="10000"/>
              </a:srgbClr>
            </a:solidFill>
            <a:prstDash val="solid"/>
            <a:miter lim="800000"/>
          </a:ln>
        </p:spPr>
      </p:sp>
      <p:sp>
        <p:nvSpPr>
          <p:cNvPr id="28" name="Object 27"/>
          <p:cNvSpPr/>
          <p:nvPr/>
        </p:nvSpPr>
        <p:spPr>
          <a:xfrm>
            <a:off x="6132566" y="3199600"/>
            <a:ext cx="2752037" cy="1552187"/>
          </a:xfrm>
          <a:prstGeom prst="rect">
            <a:avLst/>
          </a:prstGeom>
          <a:noFill/>
          <a:ln w="12700">
            <a:solidFill>
              <a:srgbClr val="5a5a4c">
                <a:alpha val="10000"/>
              </a:srgbClr>
            </a:solidFill>
            <a:prstDash val="solid"/>
            <a:miter lim="800000"/>
          </a:ln>
        </p:spPr>
      </p:sp>
      <p:sp>
        <p:nvSpPr>
          <p:cNvPr id="29" name="Object 28"/>
          <p:cNvSpPr/>
          <p:nvPr/>
        </p:nvSpPr>
        <p:spPr>
          <a:xfrm>
            <a:off x="6132566" y="3199600"/>
            <a:ext cx="2752037" cy="1552187"/>
          </a:xfrm>
          <a:prstGeom prst="rect">
            <a:avLst/>
          </a:prstGeom>
          <a:solidFill>
            <a:srgbClr val="ffffff"/>
          </a:solidFill>
        </p:spPr>
      </p:sp>
      <p:pic>
        <p:nvPicPr>
          <p:cNvPr id="30" name="Object 29" descr="preencoded.png">    </p:cNvPr>
          <p:cNvPicPr>
            <a:picLocks noChangeAspect="1"/>
          </p:cNvPicPr>
          <p:nvPr/>
        </p:nvPicPr>
        <p:blipFill>
          <a:blip r:embed="rId7"/>
          <a:srcRect l="-5556" r="-5556" t="-113563" b="-113563"/>
          <a:stretch/>
        </p:blipFill>
        <p:spPr>
          <a:xfrm>
            <a:off x="6513471" y="3390052"/>
            <a:ext cx="1990227" cy="1171282"/>
          </a:xfrm>
          <a:prstGeom prst="rect">
            <a:avLst/>
          </a:prstGeom>
        </p:spPr>
      </p:pic>
      <p:sp>
        <p:nvSpPr>
          <p:cNvPr id="31" name="Object 30"/>
          <p:cNvSpPr/>
          <p:nvPr/>
        </p:nvSpPr>
        <p:spPr>
          <a:xfrm>
            <a:off x="8960784" y="3199600"/>
            <a:ext cx="2752037" cy="1552187"/>
          </a:xfrm>
          <a:prstGeom prst="rect">
            <a:avLst/>
          </a:prstGeom>
          <a:solidFill>
            <a:srgbClr val="ffffff"/>
          </a:solidFill>
          <a:ln w="12700">
            <a:solidFill>
              <a:srgbClr val="5a5a4c">
                <a:alpha val="10000"/>
              </a:srgbClr>
            </a:solidFill>
            <a:prstDash val="solid"/>
            <a:miter lim="800000"/>
          </a:ln>
        </p:spPr>
      </p:sp>
      <p:sp>
        <p:nvSpPr>
          <p:cNvPr id="32" name="Object 31"/>
          <p:cNvSpPr/>
          <p:nvPr/>
        </p:nvSpPr>
        <p:spPr>
          <a:xfrm>
            <a:off x="8960784" y="3199600"/>
            <a:ext cx="2752037" cy="1552187"/>
          </a:xfrm>
          <a:prstGeom prst="rect">
            <a:avLst/>
          </a:prstGeom>
          <a:noFill/>
          <a:ln w="12700">
            <a:solidFill>
              <a:srgbClr val="5a5a4c">
                <a:alpha val="10000"/>
              </a:srgbClr>
            </a:solidFill>
            <a:prstDash val="solid"/>
            <a:miter lim="800000"/>
          </a:ln>
        </p:spPr>
      </p:sp>
      <p:sp>
        <p:nvSpPr>
          <p:cNvPr id="33" name="Object 32"/>
          <p:cNvSpPr/>
          <p:nvPr/>
        </p:nvSpPr>
        <p:spPr>
          <a:xfrm>
            <a:off x="8960784" y="3199600"/>
            <a:ext cx="2752037" cy="1552187"/>
          </a:xfrm>
          <a:prstGeom prst="rect">
            <a:avLst/>
          </a:prstGeom>
          <a:solidFill>
            <a:srgbClr val="ffffff"/>
          </a:solidFill>
        </p:spPr>
      </p:sp>
      <p:pic>
        <p:nvPicPr>
          <p:cNvPr id="34" name="Object 33" descr="preencoded.png">    </p:cNvPr>
          <p:cNvPicPr>
            <a:picLocks noChangeAspect="1"/>
          </p:cNvPicPr>
          <p:nvPr/>
        </p:nvPicPr>
        <p:blipFill>
          <a:blip r:embed="rId8"/>
          <a:srcRect l="-44399" r="-44399" t="-5556" b="-5556"/>
          <a:stretch/>
        </p:blipFill>
        <p:spPr>
          <a:xfrm>
            <a:off x="9341689" y="3390052"/>
            <a:ext cx="1990227" cy="1171282"/>
          </a:xfrm>
          <a:prstGeom prst="rect">
            <a:avLst/>
          </a:prstGeom>
        </p:spPr>
      </p:pic>
      <p:sp>
        <p:nvSpPr>
          <p:cNvPr id="35" name="Object 34"/>
          <p:cNvSpPr/>
          <p:nvPr/>
        </p:nvSpPr>
        <p:spPr>
          <a:xfrm>
            <a:off x="476131" y="4818445"/>
            <a:ext cx="2752037" cy="1552187"/>
          </a:xfrm>
          <a:prstGeom prst="rect">
            <a:avLst/>
          </a:prstGeom>
          <a:solidFill>
            <a:srgbClr val="ffffff"/>
          </a:solidFill>
          <a:ln w="12700">
            <a:solidFill>
              <a:srgbClr val="5a5a4c">
                <a:alpha val="10000"/>
              </a:srgbClr>
            </a:solidFill>
            <a:prstDash val="solid"/>
            <a:miter lim="800000"/>
          </a:ln>
        </p:spPr>
      </p:sp>
      <p:sp>
        <p:nvSpPr>
          <p:cNvPr id="36" name="Object 35"/>
          <p:cNvSpPr/>
          <p:nvPr/>
        </p:nvSpPr>
        <p:spPr>
          <a:xfrm>
            <a:off x="476131" y="4818445"/>
            <a:ext cx="2752037" cy="1552187"/>
          </a:xfrm>
          <a:prstGeom prst="rect">
            <a:avLst/>
          </a:prstGeom>
          <a:noFill/>
          <a:ln w="12700">
            <a:solidFill>
              <a:srgbClr val="5a5a4c">
                <a:alpha val="10000"/>
              </a:srgbClr>
            </a:solidFill>
            <a:prstDash val="solid"/>
            <a:miter lim="800000"/>
          </a:ln>
        </p:spPr>
      </p:sp>
      <p:sp>
        <p:nvSpPr>
          <p:cNvPr id="37" name="Object 36"/>
          <p:cNvSpPr/>
          <p:nvPr/>
        </p:nvSpPr>
        <p:spPr>
          <a:xfrm>
            <a:off x="476131" y="4818445"/>
            <a:ext cx="2752037" cy="1552187"/>
          </a:xfrm>
          <a:prstGeom prst="rect">
            <a:avLst/>
          </a:prstGeom>
          <a:solidFill>
            <a:srgbClr val="ffffff"/>
          </a:solidFill>
        </p:spPr>
      </p:sp>
      <p:pic>
        <p:nvPicPr>
          <p:cNvPr id="38" name="Object 37" descr="preencoded.png">    </p:cNvPr>
          <p:cNvPicPr>
            <a:picLocks noChangeAspect="1"/>
          </p:cNvPicPr>
          <p:nvPr/>
        </p:nvPicPr>
        <p:blipFill>
          <a:blip r:embed="rId9"/>
          <a:srcRect l="-5556" r="-5556" t="-7803" b="-7803"/>
          <a:stretch/>
        </p:blipFill>
        <p:spPr>
          <a:xfrm>
            <a:off x="857036" y="5008897"/>
            <a:ext cx="1990227" cy="1171282"/>
          </a:xfrm>
          <a:prstGeom prst="rect">
            <a:avLst/>
          </a:prstGeom>
        </p:spPr>
      </p:pic>
      <p:sp>
        <p:nvSpPr>
          <p:cNvPr id="39" name="Object 38"/>
          <p:cNvSpPr/>
          <p:nvPr/>
        </p:nvSpPr>
        <p:spPr>
          <a:xfrm>
            <a:off x="3304349" y="4818445"/>
            <a:ext cx="2752037" cy="1552187"/>
          </a:xfrm>
          <a:prstGeom prst="rect">
            <a:avLst/>
          </a:prstGeom>
          <a:solidFill>
            <a:srgbClr val="ffffff"/>
          </a:solidFill>
          <a:ln w="12700">
            <a:solidFill>
              <a:srgbClr val="5a5a4c">
                <a:alpha val="10000"/>
              </a:srgbClr>
            </a:solidFill>
            <a:prstDash val="solid"/>
            <a:miter lim="800000"/>
          </a:ln>
        </p:spPr>
      </p:sp>
      <p:sp>
        <p:nvSpPr>
          <p:cNvPr id="40" name="Object 39"/>
          <p:cNvSpPr/>
          <p:nvPr/>
        </p:nvSpPr>
        <p:spPr>
          <a:xfrm>
            <a:off x="3304349" y="4818445"/>
            <a:ext cx="2752037" cy="1552187"/>
          </a:xfrm>
          <a:prstGeom prst="rect">
            <a:avLst/>
          </a:prstGeom>
          <a:noFill/>
          <a:ln w="12700">
            <a:solidFill>
              <a:srgbClr val="5a5a4c">
                <a:alpha val="10000"/>
              </a:srgbClr>
            </a:solidFill>
            <a:prstDash val="solid"/>
            <a:miter lim="800000"/>
          </a:ln>
        </p:spPr>
      </p:sp>
      <p:sp>
        <p:nvSpPr>
          <p:cNvPr id="41" name="Object 40"/>
          <p:cNvSpPr/>
          <p:nvPr/>
        </p:nvSpPr>
        <p:spPr>
          <a:xfrm>
            <a:off x="3304349" y="4818445"/>
            <a:ext cx="2752037" cy="1552187"/>
          </a:xfrm>
          <a:prstGeom prst="rect">
            <a:avLst/>
          </a:prstGeom>
          <a:solidFill>
            <a:srgbClr val="ffffff"/>
          </a:solidFill>
        </p:spPr>
      </p:sp>
      <p:pic>
        <p:nvPicPr>
          <p:cNvPr id="42" name="Object 41" descr="preencoded.png">    </p:cNvPr>
          <p:cNvPicPr>
            <a:picLocks noChangeAspect="1"/>
          </p:cNvPicPr>
          <p:nvPr/>
        </p:nvPicPr>
        <p:blipFill>
          <a:blip r:embed="rId10"/>
          <a:srcRect l="-44630" r="-44630" t="-5556" b="-5556"/>
          <a:stretch/>
        </p:blipFill>
        <p:spPr>
          <a:xfrm>
            <a:off x="3685253" y="5008897"/>
            <a:ext cx="1990227" cy="1171282"/>
          </a:xfrm>
          <a:prstGeom prst="rect">
            <a:avLst/>
          </a:prstGeom>
        </p:spPr>
      </p:pic>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2a2921"/>
                </a:solidFill>
                <a:latin typeface="Schibsted Grotesk" pitchFamily="34" charset="0"/>
                <a:ea typeface="Schibsted Grotesk" pitchFamily="34" charset="-122"/>
                <a:cs typeface="Schibsted Grotesk" pitchFamily="34" charset="-120"/>
              </a:rPr>
              <a:t>Python's Future Outlook</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1909213"/>
            <a:ext cx="2399700" cy="1199850"/>
          </a:xfrm>
          <a:prstGeom prst="rect">
            <a:avLst/>
          </a:prstGeom>
        </p:spPr>
      </p:pic>
      <p:sp>
        <p:nvSpPr>
          <p:cNvPr id="4" name="Object 3"/>
          <p:cNvSpPr/>
          <p:nvPr/>
        </p:nvSpPr>
        <p:spPr>
          <a:xfrm>
            <a:off x="579928" y="2154294"/>
            <a:ext cx="1906408" cy="700941"/>
          </a:xfrm>
          <a:prstGeom prst="rect">
            <a:avLst/>
          </a:prstGeom>
          <a:noFill/>
        </p:spPr>
        <p:txBody>
          <a:bodyPr wrap="square" rtlCol="0" anchor="t" bIns="0" lIns="0" rIns="0" tIns="0"/>
          <a:lstStyle/>
          <a:p>
            <a:pPr algn="ctr">
              <a:lnSpc>
                <a:spcPts val="1841"/>
              </a:lnSpc>
              <a:buNone/>
            </a:pPr>
            <a:r>
              <a:rPr lang="en-US" b="1" sz="1620" dirty="0" smtClean="0">
                <a:solidFill>
                  <a:srgbClr val="2a2921"/>
                </a:solidFill>
                <a:latin typeface="Schibsted Grotesk" pitchFamily="34" charset="0"/>
                <a:ea typeface="Schibsted Grotesk" pitchFamily="34" charset="-122"/>
                <a:cs typeface="Schibsted Grotesk" pitchFamily="34" charset="-120"/>
              </a:rPr>
              <a:t>Python's Widespread Adoption</a:t>
            </a:r>
            <a:endParaRPr lang="en-US" dirty="0"/>
          </a:p>
        </p:txBody>
      </p:sp>
      <p:sp>
        <p:nvSpPr>
          <p:cNvPr id="5" name="Object 4"/>
          <p:cNvSpPr/>
          <p:nvPr/>
        </p:nvSpPr>
        <p:spPr>
          <a:xfrm>
            <a:off x="761810" y="3252371"/>
            <a:ext cx="1906408" cy="2595996"/>
          </a:xfrm>
          <a:prstGeom prst="rect">
            <a:avLst/>
          </a:prstGeom>
          <a:noFill/>
        </p:spPr>
        <p:txBody>
          <a:bodyPr wrap="square" rtlCol="0" anchor="t" bIns="0" lIns="0" rIns="0" tIns="0"/>
          <a:lstStyle/>
          <a:p>
            <a:pPr algn="l">
              <a:lnSpc>
                <a:spcPts val="1704"/>
              </a:lnSpc>
              <a:buNone/>
            </a:pPr>
            <a:r>
              <a:rPr lang="en-US" sz="1500" dirty="0" smtClean="0">
                <a:solidFill>
                  <a:srgbClr val="5a5a4c"/>
                </a:solidFill>
                <a:latin typeface="Schibsted Grotesk" pitchFamily="34" charset="0"/>
                <a:ea typeface="Schibsted Grotesk" pitchFamily="34" charset="-122"/>
                <a:cs typeface="Schibsted Grotesk" pitchFamily="34" charset="-120"/>
              </a:rPr>
              <a:t>Python has become one of the most widely used programming languages, with a growing user base across various industries, including web development, data science, machine learning, and more.</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5361" y="1909213"/>
            <a:ext cx="2399700" cy="1199850"/>
          </a:xfrm>
          <a:prstGeom prst="rect">
            <a:avLst/>
          </a:prstGeom>
        </p:spPr>
      </p:pic>
      <p:sp>
        <p:nvSpPr>
          <p:cNvPr id="7" name="Object 6"/>
          <p:cNvSpPr/>
          <p:nvPr/>
        </p:nvSpPr>
        <p:spPr>
          <a:xfrm>
            <a:off x="3089138" y="2154294"/>
            <a:ext cx="1592162" cy="700941"/>
          </a:xfrm>
          <a:prstGeom prst="rect">
            <a:avLst/>
          </a:prstGeom>
          <a:noFill/>
        </p:spPr>
        <p:txBody>
          <a:bodyPr wrap="square" rtlCol="0" anchor="t" bIns="0" lIns="0" rIns="0" tIns="0"/>
          <a:lstStyle/>
          <a:p>
            <a:pPr algn="ctr">
              <a:lnSpc>
                <a:spcPts val="1841"/>
              </a:lnSpc>
              <a:buNone/>
            </a:pPr>
            <a:r>
              <a:rPr lang="en-US" b="1" sz="1620" dirty="0" smtClean="0">
                <a:solidFill>
                  <a:srgbClr val="2a2921"/>
                </a:solidFill>
                <a:latin typeface="Schibsted Grotesk" pitchFamily="34" charset="0"/>
                <a:ea typeface="Schibsted Grotesk" pitchFamily="34" charset="-122"/>
                <a:cs typeface="Schibsted Grotesk" pitchFamily="34" charset="-120"/>
              </a:rPr>
              <a:t>Continuous Language Improvements</a:t>
            </a:r>
            <a:endParaRPr lang="en-US" dirty="0"/>
          </a:p>
        </p:txBody>
      </p:sp>
      <p:sp>
        <p:nvSpPr>
          <p:cNvPr id="8" name="Object 7"/>
          <p:cNvSpPr/>
          <p:nvPr/>
        </p:nvSpPr>
        <p:spPr>
          <a:xfrm>
            <a:off x="2971057" y="3252371"/>
            <a:ext cx="1906408" cy="2812329"/>
          </a:xfrm>
          <a:prstGeom prst="rect">
            <a:avLst/>
          </a:prstGeom>
          <a:noFill/>
        </p:spPr>
        <p:txBody>
          <a:bodyPr wrap="square" rtlCol="0" anchor="t" bIns="0" lIns="0" rIns="0" tIns="0"/>
          <a:lstStyle/>
          <a:p>
            <a:pPr algn="l">
              <a:lnSpc>
                <a:spcPts val="1704"/>
              </a:lnSpc>
              <a:buNone/>
            </a:pPr>
            <a:r>
              <a:rPr lang="en-US" sz="1500" dirty="0" smtClean="0">
                <a:solidFill>
                  <a:srgbClr val="5a5a4c"/>
                </a:solidFill>
                <a:latin typeface="Schibsted Grotesk" pitchFamily="34" charset="0"/>
                <a:ea typeface="Schibsted Grotesk" pitchFamily="34" charset="-122"/>
                <a:cs typeface="Schibsted Grotesk" pitchFamily="34" charset="-120"/>
              </a:rPr>
              <a:t>The Python core development team is constantly working to improve the language, introducing new features, enhancing performance, and addressing user needs, ensuring its ongoing relevance and versatility.</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4591" y="1909213"/>
            <a:ext cx="2399700" cy="1199850"/>
          </a:xfrm>
          <a:prstGeom prst="rect">
            <a:avLst/>
          </a:prstGeom>
        </p:spPr>
      </p:pic>
      <p:sp>
        <p:nvSpPr>
          <p:cNvPr id="10" name="Object 9"/>
          <p:cNvSpPr/>
          <p:nvPr/>
        </p:nvSpPr>
        <p:spPr>
          <a:xfrm>
            <a:off x="5298386" y="2154294"/>
            <a:ext cx="1592162" cy="700941"/>
          </a:xfrm>
          <a:prstGeom prst="rect">
            <a:avLst/>
          </a:prstGeom>
          <a:noFill/>
        </p:spPr>
        <p:txBody>
          <a:bodyPr wrap="square" rtlCol="0" anchor="t" bIns="0" lIns="0" rIns="0" tIns="0"/>
          <a:lstStyle/>
          <a:p>
            <a:pPr algn="ctr">
              <a:lnSpc>
                <a:spcPts val="1841"/>
              </a:lnSpc>
              <a:buNone/>
            </a:pPr>
            <a:r>
              <a:rPr lang="en-US" b="1" sz="1620" dirty="0" smtClean="0">
                <a:solidFill>
                  <a:srgbClr val="2a2921"/>
                </a:solidFill>
                <a:latin typeface="Schibsted Grotesk" pitchFamily="34" charset="0"/>
                <a:ea typeface="Schibsted Grotesk" pitchFamily="34" charset="-122"/>
                <a:cs typeface="Schibsted Grotesk" pitchFamily="34" charset="-120"/>
              </a:rPr>
              <a:t>Emerging Technologies and Python</a:t>
            </a:r>
            <a:endParaRPr lang="en-US" dirty="0"/>
          </a:p>
        </p:txBody>
      </p:sp>
      <p:sp>
        <p:nvSpPr>
          <p:cNvPr id="11" name="Object 10"/>
          <p:cNvSpPr/>
          <p:nvPr/>
        </p:nvSpPr>
        <p:spPr>
          <a:xfrm>
            <a:off x="5180305" y="3252371"/>
            <a:ext cx="1906408" cy="3028662"/>
          </a:xfrm>
          <a:prstGeom prst="rect">
            <a:avLst/>
          </a:prstGeom>
          <a:noFill/>
        </p:spPr>
        <p:txBody>
          <a:bodyPr wrap="square" rtlCol="0" anchor="t" bIns="0" lIns="0" rIns="0" tIns="0"/>
          <a:lstStyle/>
          <a:p>
            <a:pPr algn="l">
              <a:lnSpc>
                <a:spcPts val="1704"/>
              </a:lnSpc>
              <a:buNone/>
            </a:pPr>
            <a:r>
              <a:rPr lang="en-US" sz="1500" dirty="0" smtClean="0">
                <a:solidFill>
                  <a:srgbClr val="5a5a4c"/>
                </a:solidFill>
                <a:latin typeface="Schibsted Grotesk" pitchFamily="34" charset="0"/>
                <a:ea typeface="Schibsted Grotesk" pitchFamily="34" charset="-122"/>
                <a:cs typeface="Schibsted Grotesk" pitchFamily="34" charset="-120"/>
              </a:rPr>
              <a:t>Python's adaptability and strong ecosystem make it a preferred choice for emerging technologies like artificial intelligence, the Internet of Things (IoT), and cloud computing, further increasing its demand.</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3820" y="1909213"/>
            <a:ext cx="2399700" cy="1199850"/>
          </a:xfrm>
          <a:prstGeom prst="rect">
            <a:avLst/>
          </a:prstGeom>
        </p:spPr>
      </p:pic>
      <p:sp>
        <p:nvSpPr>
          <p:cNvPr id="13" name="Object 12"/>
          <p:cNvSpPr/>
          <p:nvPr/>
        </p:nvSpPr>
        <p:spPr>
          <a:xfrm>
            <a:off x="7507634" y="2154294"/>
            <a:ext cx="1592162" cy="700941"/>
          </a:xfrm>
          <a:prstGeom prst="rect">
            <a:avLst/>
          </a:prstGeom>
          <a:noFill/>
        </p:spPr>
        <p:txBody>
          <a:bodyPr wrap="square" rtlCol="0" anchor="t" bIns="0" lIns="0" rIns="0" tIns="0"/>
          <a:lstStyle/>
          <a:p>
            <a:pPr algn="ctr">
              <a:lnSpc>
                <a:spcPts val="1841"/>
              </a:lnSpc>
              <a:buNone/>
            </a:pPr>
            <a:r>
              <a:rPr lang="en-US" b="1" sz="1620" dirty="0" smtClean="0">
                <a:solidFill>
                  <a:srgbClr val="2a2921"/>
                </a:solidFill>
                <a:latin typeface="Schibsted Grotesk" pitchFamily="34" charset="0"/>
                <a:ea typeface="Schibsted Grotesk" pitchFamily="34" charset="-122"/>
                <a:cs typeface="Schibsted Grotesk" pitchFamily="34" charset="-120"/>
              </a:rPr>
              <a:t>Cross-Platform Compatibility</a:t>
            </a:r>
            <a:endParaRPr lang="en-US" dirty="0"/>
          </a:p>
        </p:txBody>
      </p:sp>
      <p:sp>
        <p:nvSpPr>
          <p:cNvPr id="14" name="Object 13"/>
          <p:cNvSpPr/>
          <p:nvPr/>
        </p:nvSpPr>
        <p:spPr>
          <a:xfrm>
            <a:off x="7389552" y="3252371"/>
            <a:ext cx="1906408" cy="2379663"/>
          </a:xfrm>
          <a:prstGeom prst="rect">
            <a:avLst/>
          </a:prstGeom>
          <a:noFill/>
        </p:spPr>
        <p:txBody>
          <a:bodyPr wrap="square" rtlCol="0" anchor="t" bIns="0" lIns="0" rIns="0" tIns="0"/>
          <a:lstStyle/>
          <a:p>
            <a:pPr algn="l">
              <a:lnSpc>
                <a:spcPts val="1704"/>
              </a:lnSpc>
              <a:buNone/>
            </a:pPr>
            <a:r>
              <a:rPr lang="en-US" sz="1500" dirty="0" smtClean="0">
                <a:solidFill>
                  <a:srgbClr val="5a5a4c"/>
                </a:solidFill>
                <a:latin typeface="Schibsted Grotesk" pitchFamily="34" charset="0"/>
                <a:ea typeface="Schibsted Grotesk" pitchFamily="34" charset="-122"/>
                <a:cs typeface="Schibsted Grotesk" pitchFamily="34" charset="-120"/>
              </a:rPr>
              <a:t>Python's ability to run on multiple platforms, including Windows, macOS, and Linux, makes it a versatile language that can be used in a wide range of environments and projects.</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13050" y="1909213"/>
            <a:ext cx="2399700" cy="1199850"/>
          </a:xfrm>
          <a:prstGeom prst="rect">
            <a:avLst/>
          </a:prstGeom>
        </p:spPr>
      </p:pic>
      <p:sp>
        <p:nvSpPr>
          <p:cNvPr id="16" name="Object 15"/>
          <p:cNvSpPr/>
          <p:nvPr/>
        </p:nvSpPr>
        <p:spPr>
          <a:xfrm>
            <a:off x="9716881" y="2154294"/>
            <a:ext cx="1592162" cy="700941"/>
          </a:xfrm>
          <a:prstGeom prst="rect">
            <a:avLst/>
          </a:prstGeom>
          <a:noFill/>
        </p:spPr>
        <p:txBody>
          <a:bodyPr wrap="square" rtlCol="0" anchor="t" bIns="0" lIns="0" rIns="0" tIns="0"/>
          <a:lstStyle/>
          <a:p>
            <a:pPr algn="ctr">
              <a:lnSpc>
                <a:spcPts val="1841"/>
              </a:lnSpc>
              <a:buNone/>
            </a:pPr>
            <a:r>
              <a:rPr lang="en-US" b="1" sz="1620" dirty="0" smtClean="0">
                <a:solidFill>
                  <a:srgbClr val="ffffff"/>
                </a:solidFill>
                <a:latin typeface="Schibsted Grotesk" pitchFamily="34" charset="0"/>
                <a:ea typeface="Schibsted Grotesk" pitchFamily="34" charset="-122"/>
                <a:cs typeface="Schibsted Grotesk" pitchFamily="34" charset="-120"/>
              </a:rPr>
              <a:t>Growing Job Market and Opportunities</a:t>
            </a:r>
            <a:endParaRPr lang="en-US" dirty="0"/>
          </a:p>
        </p:txBody>
      </p:sp>
      <p:sp>
        <p:nvSpPr>
          <p:cNvPr id="17" name="Object 16"/>
          <p:cNvSpPr/>
          <p:nvPr/>
        </p:nvSpPr>
        <p:spPr>
          <a:xfrm>
            <a:off x="9598800" y="3252371"/>
            <a:ext cx="1906408" cy="2595996"/>
          </a:xfrm>
          <a:prstGeom prst="rect">
            <a:avLst/>
          </a:prstGeom>
          <a:noFill/>
        </p:spPr>
        <p:txBody>
          <a:bodyPr wrap="square" rtlCol="0" anchor="t" bIns="0" lIns="0" rIns="0" tIns="0"/>
          <a:lstStyle/>
          <a:p>
            <a:pPr algn="l">
              <a:lnSpc>
                <a:spcPts val="1704"/>
              </a:lnSpc>
              <a:buNone/>
            </a:pPr>
            <a:r>
              <a:rPr lang="en-US" sz="1500" dirty="0" smtClean="0">
                <a:solidFill>
                  <a:srgbClr val="5a5a4c"/>
                </a:solidFill>
                <a:latin typeface="Schibsted Grotesk" pitchFamily="34" charset="0"/>
                <a:ea typeface="Schibsted Grotesk" pitchFamily="34" charset="-122"/>
                <a:cs typeface="Schibsted Grotesk" pitchFamily="34" charset="-120"/>
              </a:rPr>
              <a:t>The increasing demand for Python skills in the job market, driven by the language's widespread adoption and its applicability in diverse fields, ensures a bright future for those who learn Python.</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Getting Started with Python</a:t>
            </a:r>
            <a:endParaRPr lang="en-US" dirty="0"/>
          </a:p>
        </p:txBody>
      </p:sp>
      <p:sp>
        <p:nvSpPr>
          <p:cNvPr id="3" name="Object 2"/>
          <p:cNvSpPr/>
          <p:nvPr/>
        </p:nvSpPr>
        <p:spPr>
          <a:xfrm>
            <a:off x="952262" y="1861185"/>
            <a:ext cx="5446938" cy="4222145"/>
          </a:xfrm>
          <a:prstGeom prst="rect">
            <a:avLst/>
          </a:prstGeom>
          <a:noFill/>
        </p:spPr>
        <p:txBody>
          <a:bodyPr wrap="square" rtlCol="0" anchor="t" bIns="0" lIns="0" rIns="0" tIns="0"/>
          <a:lstStyle/>
          <a:p>
            <a:pPr algn="l" marL="242900" indent="-242900">
              <a:lnSpc>
                <a:spcPts val="2607"/>
              </a:lnSpc>
              <a:buSzPct val="100000"/>
              <a:buChar char="•"/>
            </a:pPr>
            <a:r>
              <a:rPr lang="en-US" b="1" sz="2295" dirty="0" smtClean="0">
                <a:solidFill>
                  <a:srgbClr val="ffffff"/>
                </a:solidFill>
                <a:latin typeface="Schibsted Grotesk" pitchFamily="34" charset="0"/>
                <a:ea typeface="Schibsted Grotesk" pitchFamily="34" charset="-122"/>
                <a:cs typeface="Schibsted Grotesk" pitchFamily="34" charset="-120"/>
              </a:rPr>
              <a:t>Beginner-Friendly Syntax</a:t>
            </a:r>
          </a:p>
          <a:p>
            <a:pPr algn="l" lvl="1">
              <a:lnSpc>
                <a:spcPts val="1666"/>
              </a:lnSpc>
              <a:spcBef>
                <a:spcPts val="452"/>
              </a:spcBef>
              <a:buNone/>
            </a:pPr>
            <a:r>
              <a:rPr lang="en-US" sz="1466" dirty="0" smtClean="0">
                <a:solidFill>
                  <a:srgbClr val="ffffff">
                    <a:alpha val="90000"/>
                  </a:srgbClr>
                </a:solidFill>
                <a:latin typeface="Schibsted Grotesk" pitchFamily="34" charset="0"/>
                <a:ea typeface="Schibsted Grotesk" pitchFamily="34" charset="-122"/>
                <a:cs typeface="Schibsted Grotesk" pitchFamily="34" charset="-120"/>
              </a:rPr>
              <a:t>Python has a clean, readable syntax that is easy to learn, making it an excellent choice for beginners to programming.</a:t>
            </a:r>
          </a:p>
          <a:p>
            <a:pPr algn="l" marL="242900" indent="-242900">
              <a:lnSpc>
                <a:spcPts val="2607"/>
              </a:lnSpc>
              <a:spcBef>
                <a:spcPts val="2351"/>
              </a:spcBef>
              <a:buSzPct val="100000"/>
              <a:buChar char="•"/>
            </a:pPr>
            <a:r>
              <a:rPr lang="en-US" b="1" sz="2295" dirty="0" smtClean="0">
                <a:solidFill>
                  <a:srgbClr val="ffffff"/>
                </a:solidFill>
                <a:latin typeface="Schibsted Grotesk" pitchFamily="34" charset="0"/>
                <a:ea typeface="Schibsted Grotesk" pitchFamily="34" charset="-122"/>
                <a:cs typeface="Schibsted Grotesk" pitchFamily="34" charset="-120"/>
              </a:rPr>
              <a:t>Extensive Documentation and Community Support</a:t>
            </a:r>
          </a:p>
          <a:p>
            <a:pPr algn="l" lvl="1">
              <a:lnSpc>
                <a:spcPts val="1666"/>
              </a:lnSpc>
              <a:spcBef>
                <a:spcPts val="452"/>
              </a:spcBef>
              <a:buNone/>
            </a:pPr>
            <a:r>
              <a:rPr lang="en-US" sz="1466" dirty="0" smtClean="0">
                <a:solidFill>
                  <a:srgbClr val="ffffff">
                    <a:alpha val="90000"/>
                  </a:srgbClr>
                </a:solidFill>
                <a:latin typeface="Schibsted Grotesk" pitchFamily="34" charset="0"/>
                <a:ea typeface="Schibsted Grotesk" pitchFamily="34" charset="-122"/>
                <a:cs typeface="Schibsted Grotesk" pitchFamily="34" charset="-120"/>
              </a:rPr>
              <a:t>Python has robust documentation and a large, active community that provides a wealth of online tutorials, forums, and resources to help learners get started.</a:t>
            </a:r>
          </a:p>
          <a:p>
            <a:pPr algn="l" marL="242900" indent="-242900">
              <a:lnSpc>
                <a:spcPts val="2607"/>
              </a:lnSpc>
              <a:spcBef>
                <a:spcPts val="2351"/>
              </a:spcBef>
              <a:buSzPct val="100000"/>
              <a:buChar char="•"/>
            </a:pPr>
            <a:r>
              <a:rPr lang="en-US" b="1" sz="2295" dirty="0" smtClean="0">
                <a:solidFill>
                  <a:srgbClr val="ffffff"/>
                </a:solidFill>
                <a:latin typeface="Schibsted Grotesk" pitchFamily="34" charset="0"/>
                <a:ea typeface="Schibsted Grotesk" pitchFamily="34" charset="-122"/>
                <a:cs typeface="Schibsted Grotesk" pitchFamily="34" charset="-120"/>
              </a:rPr>
              <a:t>Versatile Applications</a:t>
            </a:r>
          </a:p>
          <a:p>
            <a:pPr algn="l" lvl="1">
              <a:lnSpc>
                <a:spcPts val="1666"/>
              </a:lnSpc>
              <a:spcBef>
                <a:spcPts val="452"/>
              </a:spcBef>
              <a:buNone/>
            </a:pPr>
            <a:r>
              <a:rPr lang="en-US" sz="1466" dirty="0" smtClean="0">
                <a:solidFill>
                  <a:srgbClr val="ffffff">
                    <a:alpha val="90000"/>
                  </a:srgbClr>
                </a:solidFill>
                <a:latin typeface="Schibsted Grotesk" pitchFamily="34" charset="0"/>
                <a:ea typeface="Schibsted Grotesk" pitchFamily="34" charset="-122"/>
                <a:cs typeface="Schibsted Grotesk" pitchFamily="34" charset="-120"/>
              </a:rPr>
              <a:t>Python can be used for a wide range of applications, from web development and data analysis to machine learning and automation, allowing learners to explore diverse areas of programming.</a:t>
            </a:r>
            <a:endParaRPr lang="en-US" dirty="0"/>
          </a:p>
        </p:txBody>
      </p:sp>
      <p:sp>
        <p:nvSpPr>
          <p:cNvPr id="4" name="Object 3"/>
          <p:cNvSpPr/>
          <p:nvPr/>
        </p:nvSpPr>
        <p:spPr>
          <a:xfrm>
            <a:off x="6284928" y="1861185"/>
            <a:ext cx="5446938" cy="2563081"/>
          </a:xfrm>
          <a:prstGeom prst="rect">
            <a:avLst/>
          </a:prstGeom>
          <a:noFill/>
        </p:spPr>
        <p:txBody>
          <a:bodyPr wrap="square" rtlCol="0" anchor="t" bIns="0" lIns="0" rIns="0" tIns="0"/>
          <a:lstStyle/>
          <a:p>
            <a:pPr algn="l" marL="242900" indent="-242900">
              <a:lnSpc>
                <a:spcPts val="2607"/>
              </a:lnSpc>
              <a:buSzPct val="100000"/>
              <a:buChar char="•"/>
            </a:pPr>
            <a:r>
              <a:rPr lang="en-US" b="1" sz="2295" dirty="0" smtClean="0">
                <a:solidFill>
                  <a:srgbClr val="ffffff"/>
                </a:solidFill>
                <a:latin typeface="Schibsted Grotesk" pitchFamily="34" charset="0"/>
                <a:ea typeface="Schibsted Grotesk" pitchFamily="34" charset="-122"/>
                <a:cs typeface="Schibsted Grotesk" pitchFamily="34" charset="-120"/>
              </a:rPr>
              <a:t>Efficient and Powerful</a:t>
            </a:r>
          </a:p>
          <a:p>
            <a:pPr algn="l" lvl="1">
              <a:lnSpc>
                <a:spcPts val="1666"/>
              </a:lnSpc>
              <a:spcBef>
                <a:spcPts val="452"/>
              </a:spcBef>
              <a:buNone/>
            </a:pPr>
            <a:r>
              <a:rPr lang="en-US" sz="1466" dirty="0" smtClean="0">
                <a:solidFill>
                  <a:srgbClr val="ffffff">
                    <a:alpha val="90000"/>
                  </a:srgbClr>
                </a:solidFill>
                <a:latin typeface="Schibsted Grotesk" pitchFamily="34" charset="0"/>
                <a:ea typeface="Schibsted Grotesk" pitchFamily="34" charset="-122"/>
                <a:cs typeface="Schibsted Grotesk" pitchFamily="34" charset="-120"/>
              </a:rPr>
              <a:t>Despite its simplicity, Python is a powerful and efficient language that can handle complex tasks and large-scale projects.</a:t>
            </a:r>
          </a:p>
          <a:p>
            <a:pPr algn="l" marL="242900" indent="-242900">
              <a:lnSpc>
                <a:spcPts val="2607"/>
              </a:lnSpc>
              <a:spcBef>
                <a:spcPts val="2351"/>
              </a:spcBef>
              <a:buSzPct val="100000"/>
              <a:buChar char="•"/>
            </a:pPr>
            <a:r>
              <a:rPr lang="en-US" b="1" sz="2295" dirty="0" smtClean="0">
                <a:solidFill>
                  <a:srgbClr val="ffffff"/>
                </a:solidFill>
                <a:latin typeface="Schibsted Grotesk" pitchFamily="34" charset="0"/>
                <a:ea typeface="Schibsted Grotesk" pitchFamily="34" charset="-122"/>
                <a:cs typeface="Schibsted Grotesk" pitchFamily="34" charset="-120"/>
              </a:rPr>
              <a:t>Cross-Platform Compatibility</a:t>
            </a:r>
          </a:p>
          <a:p>
            <a:pPr algn="l" lvl="1">
              <a:lnSpc>
                <a:spcPts val="1666"/>
              </a:lnSpc>
              <a:spcBef>
                <a:spcPts val="452"/>
              </a:spcBef>
              <a:buNone/>
            </a:pPr>
            <a:r>
              <a:rPr lang="en-US" sz="1466" dirty="0" smtClean="0">
                <a:solidFill>
                  <a:srgbClr val="ffffff">
                    <a:alpha val="90000"/>
                  </a:srgbClr>
                </a:solidFill>
                <a:latin typeface="Schibsted Grotesk" pitchFamily="34" charset="0"/>
                <a:ea typeface="Schibsted Grotesk" pitchFamily="34" charset="-122"/>
                <a:cs typeface="Schibsted Grotesk" pitchFamily="34" charset="-120"/>
              </a:rPr>
              <a:t>Python can run on various operating systems, including Windows, macOS, and Linux, making it a versatile language that can be used on different platforms.</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Why You Should Learn Python in 2024</a:t>
            </a:r>
            <a:endParaRPr lang="en-US" dirty="0"/>
          </a:p>
        </p:txBody>
      </p:sp>
      <p:sp>
        <p:nvSpPr>
          <p:cNvPr id="3" name="Object 2"/>
          <p:cNvSpPr/>
          <p:nvPr/>
        </p:nvSpPr>
        <p:spPr>
          <a:xfrm>
            <a:off x="0" y="1052718"/>
            <a:ext cx="12188952" cy="270439"/>
          </a:xfrm>
          <a:prstGeom prst="rect">
            <a:avLst/>
          </a:prstGeom>
          <a:noFill/>
        </p:spPr>
        <p:txBody>
          <a:bodyPr wrap="square" rtlCol="0" anchor="t" bIns="0" lIns="0" rIns="0" tIns="0"/>
          <a:lstStyle/>
          <a:p>
            <a:pPr algn="ctr">
              <a:lnSpc>
                <a:spcPts val="2130"/>
              </a:lnSpc>
              <a:spcBef>
                <a:spcPts val="1003"/>
              </a:spcBef>
              <a:buNone/>
            </a:pPr>
            <a:r>
              <a:rPr lang="en-US" sz="1875" dirty="0" smtClean="0">
                <a:solidFill>
                  <a:srgbClr val="ffffff">
                    <a:alpha val="90000"/>
                  </a:srgbClr>
                </a:solidFill>
                <a:latin typeface="Schibsted Grotesk" pitchFamily="34" charset="0"/>
                <a:ea typeface="Schibsted Grotesk" pitchFamily="34" charset="-122"/>
                <a:cs typeface="Schibsted Grotesk" pitchFamily="34" charset="-120"/>
              </a:rPr>
              <a:t>Percentage of jobs requiring Python programming skills</a:t>
            </a:r>
            <a:endParaRPr lang="en-US" dirty="0"/>
          </a:p>
        </p:txBody>
      </p:sp>
      <p:sp>
        <p:nvSpPr>
          <p:cNvPr id="4" name="Object 3"/>
          <p:cNvSpPr/>
          <p:nvPr/>
        </p:nvSpPr>
        <p:spPr>
          <a:xfrm>
            <a:off x="476131" y="2726541"/>
            <a:ext cx="2018795" cy="3034607"/>
          </a:xfrm>
          <a:prstGeom prst="rect">
            <a:avLst/>
          </a:prstGeom>
          <a:solidFill>
            <a:srgbClr val="7c45df"/>
          </a:solidFill>
        </p:spPr>
      </p:sp>
      <p:sp>
        <p:nvSpPr>
          <p:cNvPr id="5" name="Object 4"/>
          <p:cNvSpPr/>
          <p:nvPr/>
        </p:nvSpPr>
        <p:spPr>
          <a:xfrm>
            <a:off x="375192" y="5906458"/>
            <a:ext cx="2220655"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Software Development</a:t>
            </a:r>
            <a:endParaRPr lang="en-US" dirty="0"/>
          </a:p>
        </p:txBody>
      </p:sp>
      <p:sp>
        <p:nvSpPr>
          <p:cNvPr id="6" name="Object 5"/>
          <p:cNvSpPr/>
          <p:nvPr/>
        </p:nvSpPr>
        <p:spPr>
          <a:xfrm>
            <a:off x="1019398" y="4030415"/>
            <a:ext cx="932225" cy="432666"/>
          </a:xfrm>
          <a:prstGeom prst="rect">
            <a:avLst/>
          </a:prstGeom>
          <a:noFill/>
        </p:spPr>
        <p:txBody>
          <a:bodyPr wrap="square" rtlCol="0" anchor="t" bIns="0" lIns="0" rIns="0" tIns="0"/>
          <a:lstStyle/>
          <a:p>
            <a:pPr algn="ctr">
              <a:lnSpc>
                <a:spcPts val="3408"/>
              </a:lnSpc>
              <a:buNone/>
            </a:pPr>
            <a:r>
              <a:rPr lang="en-US" b="1" sz="3000" dirty="0" smtClean="0">
                <a:solidFill>
                  <a:srgbClr val="ffffff"/>
                </a:solidFill>
                <a:latin typeface="Schibsted Grotesk" pitchFamily="34" charset="0"/>
                <a:ea typeface="Schibsted Grotesk" pitchFamily="34" charset="-122"/>
                <a:cs typeface="Schibsted Grotesk" pitchFamily="34" charset="-120"/>
              </a:rPr>
              <a:t>85%</a:t>
            </a:r>
            <a:endParaRPr lang="en-US" dirty="0"/>
          </a:p>
        </p:txBody>
      </p:sp>
      <p:sp>
        <p:nvSpPr>
          <p:cNvPr id="7" name="Object 6"/>
          <p:cNvSpPr/>
          <p:nvPr/>
        </p:nvSpPr>
        <p:spPr>
          <a:xfrm>
            <a:off x="2780587" y="1752126"/>
            <a:ext cx="2018795" cy="4009022"/>
          </a:xfrm>
          <a:prstGeom prst="rect">
            <a:avLst/>
          </a:prstGeom>
          <a:solidFill>
            <a:srgbClr val="7c45df"/>
          </a:solidFill>
        </p:spPr>
      </p:sp>
      <p:sp>
        <p:nvSpPr>
          <p:cNvPr id="8" name="Object 7"/>
          <p:cNvSpPr/>
          <p:nvPr/>
        </p:nvSpPr>
        <p:spPr>
          <a:xfrm>
            <a:off x="2679666" y="5906458"/>
            <a:ext cx="2220655" cy="259527"/>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Data Science</a:t>
            </a:r>
            <a:endParaRPr lang="en-US" dirty="0"/>
          </a:p>
        </p:txBody>
      </p:sp>
      <p:sp>
        <p:nvSpPr>
          <p:cNvPr id="9" name="Object 8"/>
          <p:cNvSpPr/>
          <p:nvPr/>
        </p:nvSpPr>
        <p:spPr>
          <a:xfrm>
            <a:off x="3329111" y="3543208"/>
            <a:ext cx="921710" cy="432666"/>
          </a:xfrm>
          <a:prstGeom prst="rect">
            <a:avLst/>
          </a:prstGeom>
          <a:noFill/>
        </p:spPr>
        <p:txBody>
          <a:bodyPr wrap="square" rtlCol="0" anchor="t" bIns="0" lIns="0" rIns="0" tIns="0"/>
          <a:lstStyle/>
          <a:p>
            <a:pPr algn="ctr">
              <a:lnSpc>
                <a:spcPts val="3408"/>
              </a:lnSpc>
              <a:buNone/>
            </a:pPr>
            <a:r>
              <a:rPr lang="en-US" b="1" sz="3000" dirty="0" smtClean="0">
                <a:solidFill>
                  <a:srgbClr val="ffffff"/>
                </a:solidFill>
                <a:latin typeface="Schibsted Grotesk" pitchFamily="34" charset="0"/>
                <a:ea typeface="Schibsted Grotesk" pitchFamily="34" charset="-122"/>
                <a:cs typeface="Schibsted Grotesk" pitchFamily="34" charset="-120"/>
              </a:rPr>
              <a:t>92%</a:t>
            </a:r>
            <a:endParaRPr lang="en-US" dirty="0"/>
          </a:p>
        </p:txBody>
      </p:sp>
      <p:sp>
        <p:nvSpPr>
          <p:cNvPr id="10" name="Object 9"/>
          <p:cNvSpPr/>
          <p:nvPr/>
        </p:nvSpPr>
        <p:spPr>
          <a:xfrm>
            <a:off x="5085042" y="4118562"/>
            <a:ext cx="2018795" cy="1642586"/>
          </a:xfrm>
          <a:prstGeom prst="rect">
            <a:avLst/>
          </a:prstGeom>
          <a:solidFill>
            <a:srgbClr val="7c45df"/>
          </a:solidFill>
        </p:spPr>
      </p:sp>
      <p:sp>
        <p:nvSpPr>
          <p:cNvPr id="11" name="Object 10"/>
          <p:cNvSpPr/>
          <p:nvPr/>
        </p:nvSpPr>
        <p:spPr>
          <a:xfrm>
            <a:off x="4984140" y="5906458"/>
            <a:ext cx="2220655"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Web Development</a:t>
            </a:r>
            <a:endParaRPr lang="en-US" dirty="0"/>
          </a:p>
        </p:txBody>
      </p:sp>
      <p:sp>
        <p:nvSpPr>
          <p:cNvPr id="12" name="Object 11"/>
          <p:cNvSpPr/>
          <p:nvPr/>
        </p:nvSpPr>
        <p:spPr>
          <a:xfrm>
            <a:off x="5644059" y="4726426"/>
            <a:ext cx="900780" cy="432666"/>
          </a:xfrm>
          <a:prstGeom prst="rect">
            <a:avLst/>
          </a:prstGeom>
          <a:noFill/>
        </p:spPr>
        <p:txBody>
          <a:bodyPr wrap="square" rtlCol="0" anchor="t" bIns="0" lIns="0" rIns="0" tIns="0"/>
          <a:lstStyle/>
          <a:p>
            <a:pPr algn="ctr">
              <a:lnSpc>
                <a:spcPts val="3408"/>
              </a:lnSpc>
              <a:buNone/>
            </a:pPr>
            <a:r>
              <a:rPr lang="en-US" b="1" sz="3000" dirty="0" smtClean="0">
                <a:solidFill>
                  <a:srgbClr val="ffffff"/>
                </a:solidFill>
                <a:latin typeface="Schibsted Grotesk" pitchFamily="34" charset="0"/>
                <a:ea typeface="Schibsted Grotesk" pitchFamily="34" charset="-122"/>
                <a:cs typeface="Schibsted Grotesk" pitchFamily="34" charset="-120"/>
              </a:rPr>
              <a:t>75%</a:t>
            </a:r>
            <a:endParaRPr lang="en-US" dirty="0"/>
          </a:p>
        </p:txBody>
      </p:sp>
      <p:sp>
        <p:nvSpPr>
          <p:cNvPr id="13" name="Object 12"/>
          <p:cNvSpPr/>
          <p:nvPr/>
        </p:nvSpPr>
        <p:spPr>
          <a:xfrm>
            <a:off x="7389498" y="2308934"/>
            <a:ext cx="2018795" cy="3452214"/>
          </a:xfrm>
          <a:prstGeom prst="rect">
            <a:avLst/>
          </a:prstGeom>
          <a:solidFill>
            <a:srgbClr val="7c45df"/>
          </a:solidFill>
        </p:spPr>
      </p:sp>
      <p:sp>
        <p:nvSpPr>
          <p:cNvPr id="14" name="Object 13"/>
          <p:cNvSpPr/>
          <p:nvPr/>
        </p:nvSpPr>
        <p:spPr>
          <a:xfrm>
            <a:off x="7288613" y="5906458"/>
            <a:ext cx="2220655" cy="259527"/>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Machine Learning</a:t>
            </a:r>
            <a:endParaRPr lang="en-US" dirty="0"/>
          </a:p>
        </p:txBody>
      </p:sp>
      <p:sp>
        <p:nvSpPr>
          <p:cNvPr id="15" name="Object 14"/>
          <p:cNvSpPr/>
          <p:nvPr/>
        </p:nvSpPr>
        <p:spPr>
          <a:xfrm>
            <a:off x="7932819" y="3821612"/>
            <a:ext cx="932225" cy="432666"/>
          </a:xfrm>
          <a:prstGeom prst="rect">
            <a:avLst/>
          </a:prstGeom>
          <a:noFill/>
        </p:spPr>
        <p:txBody>
          <a:bodyPr wrap="square" rtlCol="0" anchor="t" bIns="0" lIns="0" rIns="0" tIns="0"/>
          <a:lstStyle/>
          <a:p>
            <a:pPr algn="ctr">
              <a:lnSpc>
                <a:spcPts val="3408"/>
              </a:lnSpc>
              <a:buNone/>
            </a:pPr>
            <a:r>
              <a:rPr lang="en-US" b="1" sz="3000" dirty="0" smtClean="0">
                <a:solidFill>
                  <a:srgbClr val="ffffff"/>
                </a:solidFill>
                <a:latin typeface="Schibsted Grotesk" pitchFamily="34" charset="0"/>
                <a:ea typeface="Schibsted Grotesk" pitchFamily="34" charset="-122"/>
                <a:cs typeface="Schibsted Grotesk" pitchFamily="34" charset="-120"/>
              </a:rPr>
              <a:t>88%</a:t>
            </a:r>
            <a:endParaRPr lang="en-US" dirty="0"/>
          </a:p>
        </p:txBody>
      </p:sp>
      <p:sp>
        <p:nvSpPr>
          <p:cNvPr id="16" name="Object 15"/>
          <p:cNvSpPr/>
          <p:nvPr/>
        </p:nvSpPr>
        <p:spPr>
          <a:xfrm>
            <a:off x="9693954" y="5092978"/>
            <a:ext cx="2018794" cy="668170"/>
          </a:xfrm>
          <a:prstGeom prst="rect">
            <a:avLst/>
          </a:prstGeom>
          <a:solidFill>
            <a:srgbClr val="7c45df"/>
          </a:solidFill>
        </p:spPr>
      </p:sp>
      <p:sp>
        <p:nvSpPr>
          <p:cNvPr id="17" name="Object 16"/>
          <p:cNvSpPr/>
          <p:nvPr/>
        </p:nvSpPr>
        <p:spPr>
          <a:xfrm>
            <a:off x="9593087" y="5906458"/>
            <a:ext cx="2220655"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Finance and Accounting</a:t>
            </a:r>
            <a:endParaRPr lang="en-US" dirty="0"/>
          </a:p>
        </p:txBody>
      </p:sp>
      <p:sp>
        <p:nvSpPr>
          <p:cNvPr id="18" name="Object 17"/>
          <p:cNvSpPr/>
          <p:nvPr/>
        </p:nvSpPr>
        <p:spPr>
          <a:xfrm>
            <a:off x="10237293" y="5213634"/>
            <a:ext cx="932225" cy="432666"/>
          </a:xfrm>
          <a:prstGeom prst="rect">
            <a:avLst/>
          </a:prstGeom>
          <a:noFill/>
        </p:spPr>
        <p:txBody>
          <a:bodyPr wrap="square" rtlCol="0" anchor="t" bIns="0" lIns="0" rIns="0" tIns="0"/>
          <a:lstStyle/>
          <a:p>
            <a:pPr algn="ctr">
              <a:lnSpc>
                <a:spcPts val="3408"/>
              </a:lnSpc>
              <a:buNone/>
            </a:pPr>
            <a:r>
              <a:rPr lang="en-US" b="1" sz="3000" dirty="0" smtClean="0">
                <a:solidFill>
                  <a:srgbClr val="ffffff"/>
                </a:solidFill>
                <a:latin typeface="Schibsted Grotesk" pitchFamily="34" charset="0"/>
                <a:ea typeface="Schibsted Grotesk" pitchFamily="34" charset="-122"/>
                <a:cs typeface="Schibsted Grotesk" pitchFamily="34" charset="-120"/>
              </a:rPr>
              <a:t>68%</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2a2921"/>
                </a:solidFill>
                <a:latin typeface="Schibsted Grotesk" pitchFamily="34" charset="0"/>
                <a:ea typeface="Schibsted Grotesk" pitchFamily="34" charset="-122"/>
                <a:cs typeface="Schibsted Grotesk" pitchFamily="34" charset="-120"/>
              </a:rPr>
              <a:t>Introduction to Python</a:t>
            </a:r>
            <a:endParaRPr lang="en-US" dirty="0"/>
          </a:p>
        </p:txBody>
      </p:sp>
      <p:sp>
        <p:nvSpPr>
          <p:cNvPr id="3" name="Object 2"/>
          <p:cNvSpPr/>
          <p:nvPr/>
        </p:nvSpPr>
        <p:spPr>
          <a:xfrm>
            <a:off x="1095101" y="1895001"/>
            <a:ext cx="714196" cy="714196"/>
          </a:xfrm>
          <a:prstGeom prst="roundRect">
            <a:avLst>
              <a:gd name="adj" fmla="val 12803"/>
            </a:avLst>
          </a:prstGeom>
          <a:solidFill>
            <a:srgbClr val="7c45df"/>
          </a:solidFill>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72260" y="2147351"/>
            <a:ext cx="361860" cy="209498"/>
          </a:xfrm>
          <a:prstGeom prst="rect">
            <a:avLst/>
          </a:prstGeom>
        </p:spPr>
      </p:pic>
      <p:sp>
        <p:nvSpPr>
          <p:cNvPr id="5" name="Object 4"/>
          <p:cNvSpPr/>
          <p:nvPr/>
        </p:nvSpPr>
        <p:spPr>
          <a:xfrm>
            <a:off x="1999750" y="1849823"/>
            <a:ext cx="4242327" cy="259527"/>
          </a:xfrm>
          <a:prstGeom prst="rect">
            <a:avLst/>
          </a:prstGeom>
          <a:noFill/>
        </p:spPr>
        <p:txBody>
          <a:bodyPr wrap="square" rtlCol="0" anchor="t" bIns="0" lIns="0" rIns="0" tIns="0"/>
          <a:lstStyle/>
          <a:p>
            <a:pPr algn="l">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Versatile Language</a:t>
            </a:r>
            <a:endParaRPr lang="en-US" dirty="0"/>
          </a:p>
        </p:txBody>
      </p:sp>
      <p:sp>
        <p:nvSpPr>
          <p:cNvPr id="6" name="Object 5"/>
          <p:cNvSpPr/>
          <p:nvPr/>
        </p:nvSpPr>
        <p:spPr>
          <a:xfrm>
            <a:off x="1999750" y="2209897"/>
            <a:ext cx="4242327" cy="865332"/>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Python can be used for a wide range of applications, from web development to data analysis, scientific computing, and artificial intelligence.</a:t>
            </a:r>
            <a:endParaRPr lang="en-US" dirty="0"/>
          </a:p>
        </p:txBody>
      </p:sp>
      <p:sp>
        <p:nvSpPr>
          <p:cNvPr id="7" name="Object 6"/>
          <p:cNvSpPr/>
          <p:nvPr/>
        </p:nvSpPr>
        <p:spPr>
          <a:xfrm>
            <a:off x="1095101" y="3513846"/>
            <a:ext cx="714196" cy="714196"/>
          </a:xfrm>
          <a:prstGeom prst="roundRect">
            <a:avLst>
              <a:gd name="adj" fmla="val 12803"/>
            </a:avLst>
          </a:prstGeom>
          <a:solidFill>
            <a:srgbClr val="7c45df"/>
          </a:solidFill>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808" y="3774571"/>
            <a:ext cx="333292" cy="199975"/>
          </a:xfrm>
          <a:prstGeom prst="rect">
            <a:avLst/>
          </a:prstGeom>
        </p:spPr>
      </p:pic>
      <p:sp>
        <p:nvSpPr>
          <p:cNvPr id="9" name="Object 8"/>
          <p:cNvSpPr/>
          <p:nvPr/>
        </p:nvSpPr>
        <p:spPr>
          <a:xfrm>
            <a:off x="1999750" y="3468668"/>
            <a:ext cx="4242327" cy="259527"/>
          </a:xfrm>
          <a:prstGeom prst="rect">
            <a:avLst/>
          </a:prstGeom>
          <a:noFill/>
        </p:spPr>
        <p:txBody>
          <a:bodyPr wrap="square" rtlCol="0" anchor="t" bIns="0" lIns="0" rIns="0" tIns="0"/>
          <a:lstStyle/>
          <a:p>
            <a:pPr algn="l">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Easy to Learn</a:t>
            </a:r>
            <a:endParaRPr lang="en-US" dirty="0"/>
          </a:p>
        </p:txBody>
      </p:sp>
      <p:sp>
        <p:nvSpPr>
          <p:cNvPr id="10" name="Object 9"/>
          <p:cNvSpPr/>
          <p:nvPr/>
        </p:nvSpPr>
        <p:spPr>
          <a:xfrm>
            <a:off x="1999750" y="3828742"/>
            <a:ext cx="4242327" cy="648999"/>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Python has a simple and readable syntax, making it an excellent choice for beginners and experienced programmers alike.</a:t>
            </a:r>
            <a:endParaRPr lang="en-US" dirty="0"/>
          </a:p>
        </p:txBody>
      </p:sp>
      <p:sp>
        <p:nvSpPr>
          <p:cNvPr id="11" name="Object 10"/>
          <p:cNvSpPr/>
          <p:nvPr/>
        </p:nvSpPr>
        <p:spPr>
          <a:xfrm>
            <a:off x="6332541" y="1895001"/>
            <a:ext cx="714196" cy="714196"/>
          </a:xfrm>
          <a:prstGeom prst="roundRect">
            <a:avLst>
              <a:gd name="adj" fmla="val 12803"/>
            </a:avLst>
          </a:prstGeom>
          <a:solidFill>
            <a:srgbClr val="7c45df"/>
          </a:solidFill>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7140" y="2105507"/>
            <a:ext cx="390427" cy="295201"/>
          </a:xfrm>
          <a:prstGeom prst="rect">
            <a:avLst/>
          </a:prstGeom>
        </p:spPr>
      </p:pic>
      <p:sp>
        <p:nvSpPr>
          <p:cNvPr id="13" name="Object 12"/>
          <p:cNvSpPr/>
          <p:nvPr/>
        </p:nvSpPr>
        <p:spPr>
          <a:xfrm>
            <a:off x="7237190" y="1849823"/>
            <a:ext cx="4242327" cy="259527"/>
          </a:xfrm>
          <a:prstGeom prst="rect">
            <a:avLst/>
          </a:prstGeom>
          <a:noFill/>
        </p:spPr>
        <p:txBody>
          <a:bodyPr wrap="square" rtlCol="0" anchor="t" bIns="0" lIns="0" rIns="0" tIns="0"/>
          <a:lstStyle/>
          <a:p>
            <a:pPr algn="l">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Cross-Platform Compatibility</a:t>
            </a:r>
            <a:endParaRPr lang="en-US" dirty="0"/>
          </a:p>
        </p:txBody>
      </p:sp>
      <p:sp>
        <p:nvSpPr>
          <p:cNvPr id="14" name="Object 13"/>
          <p:cNvSpPr/>
          <p:nvPr/>
        </p:nvSpPr>
        <p:spPr>
          <a:xfrm>
            <a:off x="7237190" y="2209897"/>
            <a:ext cx="4242327" cy="648999"/>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Python can run on various operating systems, including Windows, macOS, and Linux, making it a highly portable language.</a:t>
            </a:r>
            <a:endParaRPr lang="en-US" dirty="0"/>
          </a:p>
        </p:txBody>
      </p:sp>
      <p:sp>
        <p:nvSpPr>
          <p:cNvPr id="15" name="Object 14"/>
          <p:cNvSpPr/>
          <p:nvPr/>
        </p:nvSpPr>
        <p:spPr>
          <a:xfrm>
            <a:off x="6332541" y="3304349"/>
            <a:ext cx="714196" cy="714196"/>
          </a:xfrm>
          <a:prstGeom prst="roundRect">
            <a:avLst>
              <a:gd name="adj" fmla="val 12803"/>
            </a:avLst>
          </a:prstGeom>
          <a:solidFill>
            <a:srgbClr val="7c45df"/>
          </a:solidFill>
        </p:spPr>
      </p:sp>
      <p:pic>
        <p:nvPicPr>
          <p:cNvPr id="16" name="Object 1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6429" y="3485580"/>
            <a:ext cx="333292" cy="352337"/>
          </a:xfrm>
          <a:prstGeom prst="rect">
            <a:avLst/>
          </a:prstGeom>
        </p:spPr>
      </p:pic>
      <p:sp>
        <p:nvSpPr>
          <p:cNvPr id="17" name="Object 16"/>
          <p:cNvSpPr/>
          <p:nvPr/>
        </p:nvSpPr>
        <p:spPr>
          <a:xfrm>
            <a:off x="7237190" y="3259170"/>
            <a:ext cx="4242327" cy="259527"/>
          </a:xfrm>
          <a:prstGeom prst="rect">
            <a:avLst/>
          </a:prstGeom>
          <a:noFill/>
        </p:spPr>
        <p:txBody>
          <a:bodyPr wrap="square" rtlCol="0" anchor="t" bIns="0" lIns="0" rIns="0" tIns="0"/>
          <a:lstStyle/>
          <a:p>
            <a:pPr algn="l">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Large and Active Community</a:t>
            </a:r>
            <a:endParaRPr lang="en-US" dirty="0"/>
          </a:p>
        </p:txBody>
      </p:sp>
      <p:sp>
        <p:nvSpPr>
          <p:cNvPr id="18" name="Object 17"/>
          <p:cNvSpPr/>
          <p:nvPr/>
        </p:nvSpPr>
        <p:spPr>
          <a:xfrm>
            <a:off x="7237190" y="3619244"/>
            <a:ext cx="4242327" cy="865332"/>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Python has a large and active community of developers, who contribute to its growth and development through open-source projects, libraries, and online resources.</a:t>
            </a:r>
            <a:endParaRPr lang="en-US" dirty="0"/>
          </a:p>
        </p:txBody>
      </p:sp>
      <p:sp>
        <p:nvSpPr>
          <p:cNvPr id="19" name="Object 18"/>
          <p:cNvSpPr/>
          <p:nvPr/>
        </p:nvSpPr>
        <p:spPr>
          <a:xfrm>
            <a:off x="0" y="5237440"/>
            <a:ext cx="12188952" cy="1618845"/>
          </a:xfrm>
          <a:prstGeom prst="rect">
            <a:avLst/>
          </a:prstGeom>
          <a:solidFill>
            <a:srgbClr val="d499e1"/>
          </a:solidFill>
        </p:spPr>
      </p:sp>
      <p:sp>
        <p:nvSpPr>
          <p:cNvPr id="20" name="Object 19"/>
          <p:cNvSpPr/>
          <p:nvPr/>
        </p:nvSpPr>
        <p:spPr>
          <a:xfrm>
            <a:off x="1051654" y="5561805"/>
            <a:ext cx="10085644" cy="973363"/>
          </a:xfrm>
          <a:prstGeom prst="rect">
            <a:avLst/>
          </a:prstGeom>
          <a:noFill/>
        </p:spPr>
        <p:txBody>
          <a:bodyPr wrap="square" rtlCol="0" anchor="t" bIns="0" lIns="0" rIns="0" tIns="0"/>
          <a:lstStyle/>
          <a:p>
            <a:pPr algn="ctr">
              <a:lnSpc>
                <a:spcPts val="2556"/>
              </a:lnSpc>
              <a:buNone/>
            </a:pPr>
            <a:r>
              <a:rPr lang="en-US" b="1" sz="2250" dirty="0" smtClean="0">
                <a:solidFill>
                  <a:srgbClr val="2a2921"/>
                </a:solidFill>
                <a:latin typeface="Schibsted Grotesk" pitchFamily="34" charset="0"/>
                <a:ea typeface="Schibsted Grotesk" pitchFamily="34" charset="-122"/>
                <a:cs typeface="Schibsted Grotesk" pitchFamily="34" charset="-120"/>
              </a:rPr>
              <a:t>Python's versatility, ease of use, cross-platform compatibility, and strong community support make it an increasingly important and valuable programming language to learn in 2024 and beyond.</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The Growth of Python</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807" y="3956594"/>
            <a:ext cx="12236565" cy="57136"/>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568" y="2088447"/>
            <a:ext cx="9523" cy="1895001"/>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4344" y="3885174"/>
            <a:ext cx="199975" cy="199975"/>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9243" y="3980400"/>
            <a:ext cx="9523" cy="114271"/>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4008" y="3885174"/>
            <a:ext cx="199975" cy="199975"/>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8811" y="1878949"/>
            <a:ext cx="9523" cy="2104499"/>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3587" y="3885174"/>
            <a:ext cx="190452" cy="199975"/>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38380" y="3980400"/>
            <a:ext cx="9523" cy="333292"/>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3156" y="3885174"/>
            <a:ext cx="199975" cy="199975"/>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48054" y="2307466"/>
            <a:ext cx="9523" cy="1675981"/>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52819" y="3885174"/>
            <a:ext cx="199975" cy="199975"/>
          </a:xfrm>
          <a:prstGeom prst="rect">
            <a:avLst/>
          </a:prstGeom>
        </p:spPr>
      </p:pic>
      <p:sp>
        <p:nvSpPr>
          <p:cNvPr id="14" name="Object 13"/>
          <p:cNvSpPr/>
          <p:nvPr/>
        </p:nvSpPr>
        <p:spPr>
          <a:xfrm>
            <a:off x="1842944" y="1955068"/>
            <a:ext cx="133309" cy="133317"/>
          </a:xfrm>
          <a:prstGeom prst="ellipse">
            <a:avLst/>
          </a:prstGeom>
          <a:solidFill>
            <a:srgbClr val="7c45df"/>
          </a:solidFill>
        </p:spPr>
      </p:sp>
      <p:sp>
        <p:nvSpPr>
          <p:cNvPr id="15" name="Object 14"/>
          <p:cNvSpPr/>
          <p:nvPr/>
        </p:nvSpPr>
        <p:spPr>
          <a:xfrm>
            <a:off x="2071487" y="1895531"/>
            <a:ext cx="1759701" cy="259527"/>
          </a:xfrm>
          <a:prstGeom prst="rect">
            <a:avLst/>
          </a:prstGeom>
          <a:noFill/>
        </p:spPr>
        <p:txBody>
          <a:bodyPr wrap="square" rtlCol="0" anchor="t" bIns="0" lIns="0" rIns="0" tIns="0"/>
          <a:lstStyle/>
          <a:p>
            <a:pPr algn="l">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2010</a:t>
            </a:r>
            <a:endParaRPr lang="en-US" dirty="0"/>
          </a:p>
        </p:txBody>
      </p:sp>
      <p:sp>
        <p:nvSpPr>
          <p:cNvPr id="16" name="Object 15"/>
          <p:cNvSpPr/>
          <p:nvPr/>
        </p:nvSpPr>
        <p:spPr>
          <a:xfrm>
            <a:off x="2071487" y="2255605"/>
            <a:ext cx="1759701" cy="1514331"/>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Python surpassed Java as the most popular introductory programming language in U.S. universities.</a:t>
            </a:r>
            <a:endParaRPr lang="en-US" dirty="0"/>
          </a:p>
        </p:txBody>
      </p:sp>
      <p:sp>
        <p:nvSpPr>
          <p:cNvPr id="17" name="Object 16"/>
          <p:cNvSpPr/>
          <p:nvPr/>
        </p:nvSpPr>
        <p:spPr>
          <a:xfrm>
            <a:off x="3752512" y="4085124"/>
            <a:ext cx="133321" cy="133317"/>
          </a:xfrm>
          <a:prstGeom prst="ellipse">
            <a:avLst/>
          </a:prstGeom>
          <a:solidFill>
            <a:srgbClr val="d499e1"/>
          </a:solidFill>
        </p:spPr>
      </p:sp>
      <p:sp>
        <p:nvSpPr>
          <p:cNvPr id="18" name="Object 17"/>
          <p:cNvSpPr/>
          <p:nvPr/>
        </p:nvSpPr>
        <p:spPr>
          <a:xfrm>
            <a:off x="3981089" y="4025551"/>
            <a:ext cx="1895894" cy="259527"/>
          </a:xfrm>
          <a:prstGeom prst="rect">
            <a:avLst/>
          </a:prstGeom>
          <a:noFill/>
        </p:spPr>
        <p:txBody>
          <a:bodyPr wrap="square" rtlCol="0" anchor="t" bIns="0" lIns="0" rIns="0" tIns="0"/>
          <a:lstStyle/>
          <a:p>
            <a:pPr algn="l">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2015</a:t>
            </a:r>
            <a:endParaRPr lang="en-US" dirty="0"/>
          </a:p>
        </p:txBody>
      </p:sp>
      <p:sp>
        <p:nvSpPr>
          <p:cNvPr id="19" name="Object 18"/>
          <p:cNvSpPr/>
          <p:nvPr/>
        </p:nvSpPr>
        <p:spPr>
          <a:xfrm>
            <a:off x="3981089" y="4385625"/>
            <a:ext cx="1895894" cy="1946997"/>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Python became the most popular language for data science and machine learning, overtaking R and other statistical programming languages.</a:t>
            </a:r>
            <a:endParaRPr lang="en-US" dirty="0"/>
          </a:p>
        </p:txBody>
      </p:sp>
      <p:sp>
        <p:nvSpPr>
          <p:cNvPr id="20" name="Object 19"/>
          <p:cNvSpPr/>
          <p:nvPr/>
        </p:nvSpPr>
        <p:spPr>
          <a:xfrm>
            <a:off x="5662080" y="1745589"/>
            <a:ext cx="133321" cy="133317"/>
          </a:xfrm>
          <a:prstGeom prst="ellipse">
            <a:avLst/>
          </a:prstGeom>
          <a:solidFill>
            <a:srgbClr val="f56b3a"/>
          </a:solidFill>
        </p:spPr>
      </p:sp>
      <p:sp>
        <p:nvSpPr>
          <p:cNvPr id="21" name="Object 20"/>
          <p:cNvSpPr/>
          <p:nvPr/>
        </p:nvSpPr>
        <p:spPr>
          <a:xfrm>
            <a:off x="5890692" y="1686034"/>
            <a:ext cx="1969198" cy="259527"/>
          </a:xfrm>
          <a:prstGeom prst="rect">
            <a:avLst/>
          </a:prstGeom>
          <a:noFill/>
        </p:spPr>
        <p:txBody>
          <a:bodyPr wrap="square" rtlCol="0" anchor="t" bIns="0" lIns="0" rIns="0" tIns="0"/>
          <a:lstStyle/>
          <a:p>
            <a:pPr algn="l">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2018</a:t>
            </a:r>
            <a:endParaRPr lang="en-US" dirty="0"/>
          </a:p>
        </p:txBody>
      </p:sp>
      <p:sp>
        <p:nvSpPr>
          <p:cNvPr id="22" name="Object 21"/>
          <p:cNvSpPr/>
          <p:nvPr/>
        </p:nvSpPr>
        <p:spPr>
          <a:xfrm>
            <a:off x="5890692" y="2046108"/>
            <a:ext cx="1969198" cy="1730664"/>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Python's adoption in the web development community grew, with the rise of popular frameworks like Django and Flask.</a:t>
            </a:r>
            <a:endParaRPr lang="en-US" dirty="0"/>
          </a:p>
        </p:txBody>
      </p:sp>
      <p:sp>
        <p:nvSpPr>
          <p:cNvPr id="23" name="Object 22"/>
          <p:cNvSpPr/>
          <p:nvPr/>
        </p:nvSpPr>
        <p:spPr>
          <a:xfrm>
            <a:off x="7571744" y="4304161"/>
            <a:ext cx="133309" cy="133317"/>
          </a:xfrm>
          <a:prstGeom prst="ellipse">
            <a:avLst/>
          </a:prstGeom>
          <a:solidFill>
            <a:srgbClr val="feeae7"/>
          </a:solidFill>
        </p:spPr>
      </p:sp>
      <p:sp>
        <p:nvSpPr>
          <p:cNvPr id="24" name="Object 23"/>
          <p:cNvSpPr/>
          <p:nvPr/>
        </p:nvSpPr>
        <p:spPr>
          <a:xfrm>
            <a:off x="7800294" y="4244571"/>
            <a:ext cx="1948268" cy="259527"/>
          </a:xfrm>
          <a:prstGeom prst="rect">
            <a:avLst/>
          </a:prstGeom>
          <a:noFill/>
        </p:spPr>
        <p:txBody>
          <a:bodyPr wrap="square" rtlCol="0" anchor="t" bIns="0" lIns="0" rIns="0" tIns="0"/>
          <a:lstStyle/>
          <a:p>
            <a:pPr algn="l">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2020</a:t>
            </a:r>
            <a:endParaRPr lang="en-US" dirty="0"/>
          </a:p>
        </p:txBody>
      </p:sp>
      <p:sp>
        <p:nvSpPr>
          <p:cNvPr id="25" name="Object 24"/>
          <p:cNvSpPr/>
          <p:nvPr/>
        </p:nvSpPr>
        <p:spPr>
          <a:xfrm>
            <a:off x="7800294" y="4604645"/>
            <a:ext cx="1948268" cy="1730664"/>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The COVID-19 pandemic drove a surge in Python usage, as it became a go-to language for rapid development of applications and analysis tools.</a:t>
            </a:r>
            <a:endParaRPr lang="en-US" dirty="0"/>
          </a:p>
        </p:txBody>
      </p:sp>
      <p:sp>
        <p:nvSpPr>
          <p:cNvPr id="26" name="Object 25"/>
          <p:cNvSpPr/>
          <p:nvPr/>
        </p:nvSpPr>
        <p:spPr>
          <a:xfrm>
            <a:off x="9481313" y="2174107"/>
            <a:ext cx="133321" cy="133317"/>
          </a:xfrm>
          <a:prstGeom prst="ellipse">
            <a:avLst/>
          </a:prstGeom>
          <a:solidFill>
            <a:srgbClr val="7c45df"/>
          </a:solidFill>
        </p:spPr>
      </p:sp>
      <p:sp>
        <p:nvSpPr>
          <p:cNvPr id="27" name="Object 26"/>
          <p:cNvSpPr/>
          <p:nvPr/>
        </p:nvSpPr>
        <p:spPr>
          <a:xfrm>
            <a:off x="9709897" y="2114552"/>
            <a:ext cx="1958783" cy="259527"/>
          </a:xfrm>
          <a:prstGeom prst="rect">
            <a:avLst/>
          </a:prstGeom>
          <a:noFill/>
        </p:spPr>
        <p:txBody>
          <a:bodyPr wrap="square" rtlCol="0" anchor="t" bIns="0" lIns="0" rIns="0" tIns="0"/>
          <a:lstStyle/>
          <a:p>
            <a:pPr algn="l">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2021</a:t>
            </a:r>
            <a:endParaRPr lang="en-US" dirty="0"/>
          </a:p>
        </p:txBody>
      </p:sp>
      <p:sp>
        <p:nvSpPr>
          <p:cNvPr id="28" name="Object 27"/>
          <p:cNvSpPr/>
          <p:nvPr/>
        </p:nvSpPr>
        <p:spPr>
          <a:xfrm>
            <a:off x="9709897" y="2474626"/>
            <a:ext cx="1958783" cy="1297998"/>
          </a:xfrm>
          <a:prstGeom prst="rect">
            <a:avLst/>
          </a:prstGeom>
          <a:noFill/>
        </p:spPr>
        <p:txBody>
          <a:bodyPr wrap="square" rtlCol="0" anchor="t" bIns="0" lIns="0" rIns="0" tIns="0"/>
          <a:lstStyle/>
          <a:p>
            <a:pPr algn="l">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Python surpassed Java as the second-most popular programming language, according to the TIOBE Index.</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d499e1"/>
        </a:solidFill>
        <a:effectLst/>
      </p:bgPr>
    </p:bg>
    <p:spTree>
      <p:nvGrpSpPr>
        <p:cNvPr id="1" name=""/>
        <p:cNvGrpSpPr/>
        <p:nvPr/>
      </p:nvGrpSpPr>
      <p:grpSpPr>
        <a:xfrm>
          <a:off x="0" y="0"/>
          <a:ext cx="0" cy="0"/>
          <a:chOff x="0" y="0"/>
          <a:chExt cx="0" cy="0"/>
        </a:xfrm>
      </p:grpSpPr>
      <p:sp>
        <p:nvSpPr>
          <p:cNvPr id="2" name="Object 1"/>
          <p:cNvSpPr/>
          <p:nvPr/>
        </p:nvSpPr>
        <p:spPr>
          <a:xfrm>
            <a:off x="771332" y="1669434"/>
            <a:ext cx="10646216" cy="3042188"/>
          </a:xfrm>
          <a:prstGeom prst="rect">
            <a:avLst/>
          </a:prstGeom>
          <a:noFill/>
        </p:spPr>
        <p:txBody>
          <a:bodyPr wrap="square" rtlCol="0" anchor="t" bIns="0" lIns="0" rIns="0" tIns="0"/>
          <a:lstStyle/>
          <a:p>
            <a:pPr algn="ctr">
              <a:lnSpc>
                <a:spcPts val="5991"/>
              </a:lnSpc>
              <a:buNone/>
            </a:pPr>
            <a:r>
              <a:rPr lang="en-US" b="1" sz="5625" dirty="0" smtClean="0">
                <a:solidFill>
                  <a:srgbClr val="2a2921"/>
                </a:solidFill>
                <a:latin typeface="Schibsted Grotesk" pitchFamily="34" charset="0"/>
                <a:ea typeface="Schibsted Grotesk" pitchFamily="34" charset="-122"/>
                <a:cs typeface="Schibsted Grotesk" pitchFamily="34" charset="-120"/>
              </a:rPr>
              <a:t>“Python is a language that can tackle any problem, from the smallest scripts to the largest applications.”</a:t>
            </a:r>
            <a:endParaRPr lang="en-US" dirty="0"/>
          </a:p>
        </p:txBody>
      </p:sp>
      <p:sp>
        <p:nvSpPr>
          <p:cNvPr id="3" name="Object 2"/>
          <p:cNvSpPr/>
          <p:nvPr/>
        </p:nvSpPr>
        <p:spPr>
          <a:xfrm>
            <a:off x="771332" y="4803241"/>
            <a:ext cx="10646216" cy="324454"/>
          </a:xfrm>
          <a:prstGeom prst="rect">
            <a:avLst/>
          </a:prstGeom>
          <a:noFill/>
        </p:spPr>
        <p:txBody>
          <a:bodyPr wrap="square" rtlCol="0" anchor="t" bIns="0" lIns="0" rIns="0" tIns="0"/>
          <a:lstStyle/>
          <a:p>
            <a:pPr algn="ctr">
              <a:lnSpc>
                <a:spcPts val="2556"/>
              </a:lnSpc>
              <a:spcBef>
                <a:spcPts val="707"/>
              </a:spcBef>
              <a:buNone/>
            </a:pPr>
            <a:r>
              <a:rPr lang="en-US" b="1" sz="2250" dirty="0" smtClean="0">
                <a:solidFill>
                  <a:srgbClr val="5a5a4c"/>
                </a:solidFill>
                <a:latin typeface="Schibsted Grotesk" pitchFamily="34" charset="0"/>
                <a:ea typeface="Schibsted Grotesk" pitchFamily="34" charset="-122"/>
                <a:cs typeface="Schibsted Grotesk" pitchFamily="34" charset="-120"/>
              </a:rPr>
              <a:t>GUIDO VAN ROSSUM, CREATOR OF PYTHON</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094476" y="476131"/>
            <a:ext cx="5627868" cy="5913546"/>
          </a:xfrm>
          <a:prstGeom prst="rect">
            <a:avLst/>
          </a:prstGeom>
          <a:solidFill>
            <a:srgbClr val="7c45df"/>
          </a:solidFill>
        </p:spPr>
      </p:sp>
      <p:pic>
        <p:nvPicPr>
          <p:cNvPr id="3" name="Object 2" descr="preencoded.png">    </p:cNvPr>
          <p:cNvPicPr>
            <a:picLocks noChangeAspect="1"/>
          </p:cNvPicPr>
          <p:nvPr/>
        </p:nvPicPr>
        <p:blipFill>
          <a:blip r:embed="rId1"/>
          <a:srcRect l="0" r="0" t="14975" b="14975"/>
          <a:stretch/>
        </p:blipFill>
        <p:spPr>
          <a:xfrm>
            <a:off x="6094476" y="476131"/>
            <a:ext cx="5627868" cy="5913546"/>
          </a:xfrm>
          <a:prstGeom prst="rect">
            <a:avLst/>
          </a:prstGeom>
        </p:spPr>
      </p:pic>
      <p:sp>
        <p:nvSpPr>
          <p:cNvPr id="4" name="Object 3"/>
          <p:cNvSpPr/>
          <p:nvPr/>
        </p:nvSpPr>
        <p:spPr>
          <a:xfrm>
            <a:off x="219020" y="2029310"/>
            <a:ext cx="5656436" cy="540878"/>
          </a:xfrm>
          <a:prstGeom prst="rect">
            <a:avLst/>
          </a:prstGeom>
          <a:noFill/>
        </p:spPr>
        <p:txBody>
          <a:bodyPr wrap="square" rtlCol="0" anchor="t" bIns="0" lIns="0" rIns="0" tIns="0"/>
          <a:lstStyle/>
          <a:p>
            <a:pPr algn="ctr">
              <a:lnSpc>
                <a:spcPts val="4260"/>
              </a:lnSpc>
              <a:buNone/>
            </a:pPr>
            <a:r>
              <a:rPr lang="en-US" b="1" sz="3750" dirty="0" smtClean="0">
                <a:solidFill>
                  <a:srgbClr val="2a2921"/>
                </a:solidFill>
                <a:latin typeface="Schibsted Grotesk" pitchFamily="34" charset="0"/>
                <a:ea typeface="Schibsted Grotesk" pitchFamily="34" charset="-122"/>
                <a:cs typeface="Schibsted Grotesk" pitchFamily="34" charset="-120"/>
              </a:rPr>
              <a:t>Jane Doe</a:t>
            </a:r>
            <a:endParaRPr lang="en-US" dirty="0"/>
          </a:p>
        </p:txBody>
      </p:sp>
      <p:sp>
        <p:nvSpPr>
          <p:cNvPr id="5" name="Object 4"/>
          <p:cNvSpPr/>
          <p:nvPr/>
        </p:nvSpPr>
        <p:spPr>
          <a:xfrm>
            <a:off x="219020" y="2702025"/>
            <a:ext cx="5656436" cy="2076219"/>
          </a:xfrm>
          <a:prstGeom prst="rect">
            <a:avLst/>
          </a:prstGeom>
          <a:noFill/>
        </p:spPr>
        <p:txBody>
          <a:bodyPr wrap="square" rtlCol="0" anchor="t" bIns="0" lIns="0" rIns="0" tIns="0"/>
          <a:lstStyle/>
          <a:p>
            <a:pPr algn="ctr">
              <a:lnSpc>
                <a:spcPts val="2045"/>
              </a:lnSpc>
              <a:spcBef>
                <a:spcPts val="1018"/>
              </a:spcBef>
              <a:buNone/>
            </a:pPr>
            <a:r>
              <a:rPr lang="en-US" sz="1800" dirty="0" smtClean="0">
                <a:solidFill>
                  <a:srgbClr val="5a5a4c"/>
                </a:solidFill>
                <a:latin typeface="Schibsted Grotesk" pitchFamily="34" charset="0"/>
                <a:ea typeface="Schibsted Grotesk" pitchFamily="34" charset="-122"/>
                <a:cs typeface="Schibsted Grotesk" pitchFamily="34" charset="-120"/>
              </a:rPr>
              <a:t>Jane Doe is a software engineer with over 10 years of experience in the industry. She has worked with various programming languages, but Python has become her preferred language for its simplicity and readability, which she believes make it an accessible and powerful tool for both beginners and experienced programmers alike.</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2a2921"/>
                </a:solidFill>
                <a:latin typeface="Schibsted Grotesk" pitchFamily="34" charset="0"/>
                <a:ea typeface="Schibsted Grotesk" pitchFamily="34" charset="-122"/>
                <a:cs typeface="Schibsted Grotesk" pitchFamily="34" charset="-120"/>
              </a:rPr>
              <a:t>Python's Thriving Community</a:t>
            </a:r>
            <a:endParaRPr lang="en-US" dirty="0"/>
          </a:p>
        </p:txBody>
      </p:sp>
      <p:sp>
        <p:nvSpPr>
          <p:cNvPr id="3" name="Object 2"/>
          <p:cNvSpPr/>
          <p:nvPr/>
        </p:nvSpPr>
        <p:spPr>
          <a:xfrm>
            <a:off x="476131" y="1580755"/>
            <a:ext cx="2094976" cy="3675731"/>
          </a:xfrm>
          <a:prstGeom prst="rect">
            <a:avLst/>
          </a:prstGeom>
          <a:solidFill>
            <a:srgbClr val="d499e1"/>
          </a:solidFill>
        </p:spPr>
      </p:sp>
      <p:pic>
        <p:nvPicPr>
          <p:cNvPr id="4" name="Object 3" descr="preencoded.png">    </p:cNvPr>
          <p:cNvPicPr>
            <a:picLocks noChangeAspect="1"/>
          </p:cNvPicPr>
          <p:nvPr/>
        </p:nvPicPr>
        <p:blipFill>
          <a:blip r:embed="rId1"/>
          <a:srcRect l="31002" r="31002" t="0" b="0"/>
          <a:stretch/>
        </p:blipFill>
        <p:spPr>
          <a:xfrm>
            <a:off x="476131" y="1580755"/>
            <a:ext cx="2094976" cy="3675731"/>
          </a:xfrm>
          <a:prstGeom prst="rect">
            <a:avLst/>
          </a:prstGeom>
        </p:spPr>
      </p:pic>
      <p:sp>
        <p:nvSpPr>
          <p:cNvPr id="5" name="Object 4"/>
          <p:cNvSpPr/>
          <p:nvPr/>
        </p:nvSpPr>
        <p:spPr>
          <a:xfrm>
            <a:off x="371382" y="5401760"/>
            <a:ext cx="2304474" cy="259527"/>
          </a:xfrm>
          <a:prstGeom prst="rect">
            <a:avLst/>
          </a:prstGeom>
          <a:noFill/>
        </p:spPr>
        <p:txBody>
          <a:bodyPr wrap="square" rtlCol="0" anchor="t" bIns="0" lIns="0" rIns="0" tIns="0"/>
          <a:lstStyle/>
          <a:p>
            <a:pPr algn="ctr">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Guido van Rossum</a:t>
            </a:r>
            <a:endParaRPr lang="en-US" dirty="0"/>
          </a:p>
        </p:txBody>
      </p:sp>
      <p:sp>
        <p:nvSpPr>
          <p:cNvPr id="6" name="Object 5"/>
          <p:cNvSpPr/>
          <p:nvPr/>
        </p:nvSpPr>
        <p:spPr>
          <a:xfrm>
            <a:off x="371382" y="5761834"/>
            <a:ext cx="2304474" cy="216333"/>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Creator of Python</a:t>
            </a:r>
            <a:endParaRPr lang="en-US" dirty="0"/>
          </a:p>
        </p:txBody>
      </p:sp>
      <p:sp>
        <p:nvSpPr>
          <p:cNvPr id="7" name="Object 6"/>
          <p:cNvSpPr/>
          <p:nvPr/>
        </p:nvSpPr>
        <p:spPr>
          <a:xfrm>
            <a:off x="2761559" y="1580755"/>
            <a:ext cx="2094976" cy="3675731"/>
          </a:xfrm>
          <a:prstGeom prst="rect">
            <a:avLst/>
          </a:prstGeom>
          <a:solidFill>
            <a:srgbClr val="d499e1"/>
          </a:solidFill>
        </p:spPr>
      </p:sp>
      <p:pic>
        <p:nvPicPr>
          <p:cNvPr id="8" name="Object 7" descr="preencoded.png">    </p:cNvPr>
          <p:cNvPicPr>
            <a:picLocks noChangeAspect="1"/>
          </p:cNvPicPr>
          <p:nvPr/>
        </p:nvPicPr>
        <p:blipFill>
          <a:blip r:embed="rId2"/>
          <a:srcRect l="21503" r="21503" t="0" b="0"/>
          <a:stretch/>
        </p:blipFill>
        <p:spPr>
          <a:xfrm>
            <a:off x="2761559" y="1580755"/>
            <a:ext cx="2094976" cy="3675731"/>
          </a:xfrm>
          <a:prstGeom prst="rect">
            <a:avLst/>
          </a:prstGeom>
        </p:spPr>
      </p:pic>
      <p:sp>
        <p:nvSpPr>
          <p:cNvPr id="9" name="Object 8"/>
          <p:cNvSpPr/>
          <p:nvPr/>
        </p:nvSpPr>
        <p:spPr>
          <a:xfrm>
            <a:off x="2656811" y="5401760"/>
            <a:ext cx="2304474" cy="519055"/>
          </a:xfrm>
          <a:prstGeom prst="rect">
            <a:avLst/>
          </a:prstGeom>
          <a:noFill/>
        </p:spPr>
        <p:txBody>
          <a:bodyPr wrap="square" rtlCol="0" anchor="t" bIns="0" lIns="0" rIns="0" tIns="0"/>
          <a:lstStyle/>
          <a:p>
            <a:pPr algn="ctr">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Raymond Hettinger</a:t>
            </a:r>
            <a:endParaRPr lang="en-US" dirty="0"/>
          </a:p>
        </p:txBody>
      </p:sp>
      <p:sp>
        <p:nvSpPr>
          <p:cNvPr id="10" name="Object 9"/>
          <p:cNvSpPr/>
          <p:nvPr/>
        </p:nvSpPr>
        <p:spPr>
          <a:xfrm>
            <a:off x="2656811" y="6021361"/>
            <a:ext cx="2304474" cy="216333"/>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Core Python Developer</a:t>
            </a:r>
            <a:endParaRPr lang="en-US" dirty="0"/>
          </a:p>
        </p:txBody>
      </p:sp>
      <p:sp>
        <p:nvSpPr>
          <p:cNvPr id="11" name="Object 10"/>
          <p:cNvSpPr/>
          <p:nvPr/>
        </p:nvSpPr>
        <p:spPr>
          <a:xfrm>
            <a:off x="5046988" y="1580755"/>
            <a:ext cx="2094976" cy="3675731"/>
          </a:xfrm>
          <a:prstGeom prst="rect">
            <a:avLst/>
          </a:prstGeom>
          <a:solidFill>
            <a:srgbClr val="d499e1"/>
          </a:solidFill>
        </p:spPr>
      </p:sp>
      <p:pic>
        <p:nvPicPr>
          <p:cNvPr id="12" name="Object 11" descr="preencoded.png">    </p:cNvPr>
          <p:cNvPicPr>
            <a:picLocks noChangeAspect="1"/>
          </p:cNvPicPr>
          <p:nvPr/>
        </p:nvPicPr>
        <p:blipFill>
          <a:blip r:embed="rId3"/>
          <a:srcRect l="13333" r="13333" t="-14333" b="-14333"/>
          <a:stretch/>
        </p:blipFill>
        <p:spPr>
          <a:xfrm>
            <a:off x="5046988" y="1580755"/>
            <a:ext cx="2094976" cy="3675731"/>
          </a:xfrm>
          <a:prstGeom prst="rect">
            <a:avLst/>
          </a:prstGeom>
        </p:spPr>
      </p:pic>
      <p:sp>
        <p:nvSpPr>
          <p:cNvPr id="13" name="Object 12"/>
          <p:cNvSpPr/>
          <p:nvPr/>
        </p:nvSpPr>
        <p:spPr>
          <a:xfrm>
            <a:off x="4942239" y="5401760"/>
            <a:ext cx="2304474" cy="259527"/>
          </a:xfrm>
          <a:prstGeom prst="rect">
            <a:avLst/>
          </a:prstGeom>
          <a:noFill/>
        </p:spPr>
        <p:txBody>
          <a:bodyPr wrap="square" rtlCol="0" anchor="t" bIns="0" lIns="0" rIns="0" tIns="0"/>
          <a:lstStyle/>
          <a:p>
            <a:pPr algn="ctr">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Addy Osmani</a:t>
            </a:r>
            <a:endParaRPr lang="en-US" dirty="0"/>
          </a:p>
        </p:txBody>
      </p:sp>
      <p:sp>
        <p:nvSpPr>
          <p:cNvPr id="14" name="Object 13"/>
          <p:cNvSpPr/>
          <p:nvPr/>
        </p:nvSpPr>
        <p:spPr>
          <a:xfrm>
            <a:off x="4942239" y="5761834"/>
            <a:ext cx="2304474" cy="432666"/>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Google Software Engineer</a:t>
            </a:r>
            <a:endParaRPr lang="en-US" dirty="0"/>
          </a:p>
        </p:txBody>
      </p:sp>
      <p:sp>
        <p:nvSpPr>
          <p:cNvPr id="15" name="Object 14"/>
          <p:cNvSpPr/>
          <p:nvPr/>
        </p:nvSpPr>
        <p:spPr>
          <a:xfrm>
            <a:off x="7332416" y="1580755"/>
            <a:ext cx="2094976" cy="3675731"/>
          </a:xfrm>
          <a:prstGeom prst="rect">
            <a:avLst/>
          </a:prstGeom>
          <a:solidFill>
            <a:srgbClr val="d499e1"/>
          </a:solidFill>
        </p:spPr>
      </p:sp>
      <p:pic>
        <p:nvPicPr>
          <p:cNvPr id="16" name="Object 15" descr="preencoded.png">    </p:cNvPr>
          <p:cNvPicPr>
            <a:picLocks noChangeAspect="1"/>
          </p:cNvPicPr>
          <p:nvPr/>
        </p:nvPicPr>
        <p:blipFill>
          <a:blip r:embed="rId4"/>
          <a:srcRect l="21503" r="21503" t="0" b="0"/>
          <a:stretch/>
        </p:blipFill>
        <p:spPr>
          <a:xfrm>
            <a:off x="7332416" y="1580755"/>
            <a:ext cx="2094976" cy="3675731"/>
          </a:xfrm>
          <a:prstGeom prst="rect">
            <a:avLst/>
          </a:prstGeom>
        </p:spPr>
      </p:pic>
      <p:sp>
        <p:nvSpPr>
          <p:cNvPr id="17" name="Object 16"/>
          <p:cNvSpPr/>
          <p:nvPr/>
        </p:nvSpPr>
        <p:spPr>
          <a:xfrm>
            <a:off x="7227668" y="5401760"/>
            <a:ext cx="2304474" cy="259527"/>
          </a:xfrm>
          <a:prstGeom prst="rect">
            <a:avLst/>
          </a:prstGeom>
          <a:noFill/>
        </p:spPr>
        <p:txBody>
          <a:bodyPr wrap="square" rtlCol="0" anchor="t" bIns="0" lIns="0" rIns="0" tIns="0"/>
          <a:lstStyle/>
          <a:p>
            <a:pPr algn="ctr">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Łukasz Langa</a:t>
            </a:r>
            <a:endParaRPr lang="en-US" dirty="0"/>
          </a:p>
        </p:txBody>
      </p:sp>
      <p:sp>
        <p:nvSpPr>
          <p:cNvPr id="18" name="Object 17"/>
          <p:cNvSpPr/>
          <p:nvPr/>
        </p:nvSpPr>
        <p:spPr>
          <a:xfrm>
            <a:off x="7227668" y="5761834"/>
            <a:ext cx="2304474" cy="432666"/>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Python Release Manager</a:t>
            </a:r>
            <a:endParaRPr lang="en-US" dirty="0"/>
          </a:p>
        </p:txBody>
      </p:sp>
      <p:sp>
        <p:nvSpPr>
          <p:cNvPr id="19" name="Object 18"/>
          <p:cNvSpPr/>
          <p:nvPr/>
        </p:nvSpPr>
        <p:spPr>
          <a:xfrm>
            <a:off x="9617845" y="1580755"/>
            <a:ext cx="2094976" cy="3675731"/>
          </a:xfrm>
          <a:prstGeom prst="rect">
            <a:avLst/>
          </a:prstGeom>
          <a:solidFill>
            <a:srgbClr val="d499e1"/>
          </a:solidFill>
        </p:spPr>
      </p:sp>
      <p:pic>
        <p:nvPicPr>
          <p:cNvPr id="20" name="Object 19" descr="preencoded.png">    </p:cNvPr>
          <p:cNvPicPr>
            <a:picLocks noChangeAspect="1"/>
          </p:cNvPicPr>
          <p:nvPr/>
        </p:nvPicPr>
        <p:blipFill>
          <a:blip r:embed="rId5"/>
          <a:srcRect l="31568" r="31568" t="0" b="0"/>
          <a:stretch/>
        </p:blipFill>
        <p:spPr>
          <a:xfrm>
            <a:off x="9617845" y="1580755"/>
            <a:ext cx="2094976" cy="3675731"/>
          </a:xfrm>
          <a:prstGeom prst="rect">
            <a:avLst/>
          </a:prstGeom>
        </p:spPr>
      </p:pic>
      <p:sp>
        <p:nvSpPr>
          <p:cNvPr id="21" name="Object 20"/>
          <p:cNvSpPr/>
          <p:nvPr/>
        </p:nvSpPr>
        <p:spPr>
          <a:xfrm>
            <a:off x="9513096" y="5401760"/>
            <a:ext cx="2304474" cy="259527"/>
          </a:xfrm>
          <a:prstGeom prst="rect">
            <a:avLst/>
          </a:prstGeom>
          <a:noFill/>
        </p:spPr>
        <p:txBody>
          <a:bodyPr wrap="square" rtlCol="0" anchor="t" bIns="0" lIns="0" rIns="0" tIns="0"/>
          <a:lstStyle/>
          <a:p>
            <a:pPr algn="ctr">
              <a:lnSpc>
                <a:spcPts val="2045"/>
              </a:lnSpc>
              <a:buNone/>
            </a:pPr>
            <a:r>
              <a:rPr lang="en-US" b="1" sz="1800" dirty="0" smtClean="0">
                <a:solidFill>
                  <a:srgbClr val="2a2921"/>
                </a:solidFill>
                <a:latin typeface="Schibsted Grotesk" pitchFamily="34" charset="0"/>
                <a:ea typeface="Schibsted Grotesk" pitchFamily="34" charset="-122"/>
                <a:cs typeface="Schibsted Grotesk" pitchFamily="34" charset="-120"/>
              </a:rPr>
              <a:t>Jessica McKellar</a:t>
            </a:r>
            <a:endParaRPr lang="en-US" dirty="0"/>
          </a:p>
        </p:txBody>
      </p:sp>
      <p:sp>
        <p:nvSpPr>
          <p:cNvPr id="22" name="Object 21"/>
          <p:cNvSpPr/>
          <p:nvPr/>
        </p:nvSpPr>
        <p:spPr>
          <a:xfrm>
            <a:off x="9513096" y="5761834"/>
            <a:ext cx="2304474" cy="648999"/>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5a5a4c"/>
                </a:solidFill>
                <a:latin typeface="Schibsted Grotesk" pitchFamily="34" charset="0"/>
                <a:ea typeface="Schibsted Grotesk" pitchFamily="34" charset="-122"/>
                <a:cs typeface="Schibsted Grotesk" pitchFamily="34" charset="-120"/>
              </a:rPr>
              <a:t>Co-founder of the Boston Python User Group</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fcfcfc"/>
          </a:solidFill>
        </p:spPr>
      </p:sp>
      <p:pic>
        <p:nvPicPr>
          <p:cNvPr id="3" name="Object 2" descr="preencoded.png">    </p:cNvPr>
          <p:cNvPicPr>
            <a:picLocks noChangeAspect="1"/>
          </p:cNvPicPr>
          <p:nvPr/>
        </p:nvPicPr>
        <p:blipFill>
          <a:blip r:embed="rId1"/>
          <a:srcRect l="-5556" r="-5556" t="-179984" b="-179984"/>
          <a:stretch/>
        </p:blipFill>
        <p:spPr>
          <a:xfrm>
            <a:off x="0" y="0"/>
            <a:ext cx="6103999" cy="6865808"/>
          </a:xfrm>
          <a:prstGeom prst="rect">
            <a:avLst/>
          </a:prstGeom>
        </p:spPr>
      </p:pic>
      <p:sp>
        <p:nvSpPr>
          <p:cNvPr id="4" name="Object 3"/>
          <p:cNvSpPr/>
          <p:nvPr/>
        </p:nvSpPr>
        <p:spPr>
          <a:xfrm>
            <a:off x="6386823" y="2548292"/>
            <a:ext cx="5509728"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Tech industry</a:t>
            </a:r>
            <a:endParaRPr lang="en-US" dirty="0"/>
          </a:p>
        </p:txBody>
      </p:sp>
      <p:sp>
        <p:nvSpPr>
          <p:cNvPr id="5" name="Object 4"/>
          <p:cNvSpPr/>
          <p:nvPr/>
        </p:nvSpPr>
        <p:spPr>
          <a:xfrm>
            <a:off x="6386823" y="3221008"/>
            <a:ext cx="5509728" cy="1038110"/>
          </a:xfrm>
          <a:prstGeom prst="rect">
            <a:avLst/>
          </a:prstGeom>
          <a:noFill/>
        </p:spPr>
        <p:txBody>
          <a:bodyPr wrap="square" rtlCol="0" anchor="t" bIns="0" lIns="0" rIns="0" tIns="0"/>
          <a:lstStyle/>
          <a:p>
            <a:pPr algn="ctr">
              <a:lnSpc>
                <a:spcPts val="2045"/>
              </a:lnSpc>
              <a:spcBef>
                <a:spcPts val="1018"/>
              </a:spcBef>
              <a:buNone/>
            </a:pPr>
            <a:r>
              <a:rPr lang="en-US" sz="1800" dirty="0" smtClean="0">
                <a:solidFill>
                  <a:srgbClr val="ffffff">
                    <a:alpha val="90000"/>
                  </a:srgbClr>
                </a:solidFill>
                <a:latin typeface="Schibsted Grotesk" pitchFamily="34" charset="0"/>
                <a:ea typeface="Schibsted Grotesk" pitchFamily="34" charset="-122"/>
                <a:cs typeface="Schibsted Grotesk" pitchFamily="34" charset="-120"/>
              </a:rPr>
              <a:t>Python is a widely-used programming language in the tech industry, including sectors such as software development, data science, web development, and automation.</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Python's Applications in Data Science</a:t>
            </a:r>
            <a:endParaRPr lang="en-US" dirty="0"/>
          </a:p>
        </p:txBody>
      </p:sp>
      <p:sp>
        <p:nvSpPr>
          <p:cNvPr id="3" name="Object 2"/>
          <p:cNvSpPr/>
          <p:nvPr/>
        </p:nvSpPr>
        <p:spPr>
          <a:xfrm>
            <a:off x="476131" y="1580755"/>
            <a:ext cx="2666333" cy="3199600"/>
          </a:xfrm>
          <a:prstGeom prst="rect">
            <a:avLst/>
          </a:prstGeom>
          <a:solidFill>
            <a:srgbClr val="d499e1"/>
          </a:solidFill>
        </p:spPr>
      </p:sp>
      <p:pic>
        <p:nvPicPr>
          <p:cNvPr id="4" name="Object 3" descr="preencoded.png">    </p:cNvPr>
          <p:cNvPicPr>
            <a:picLocks noChangeAspect="1"/>
          </p:cNvPicPr>
          <p:nvPr/>
        </p:nvPicPr>
        <p:blipFill>
          <a:blip r:embed="rId1"/>
          <a:srcRect l="30937" r="30937" t="0" b="0"/>
          <a:stretch/>
        </p:blipFill>
        <p:spPr>
          <a:xfrm>
            <a:off x="476131" y="1580755"/>
            <a:ext cx="2666333" cy="3199600"/>
          </a:xfrm>
          <a:prstGeom prst="rect">
            <a:avLst/>
          </a:prstGeom>
        </p:spPr>
      </p:pic>
      <p:sp>
        <p:nvSpPr>
          <p:cNvPr id="5" name="Object 4"/>
          <p:cNvSpPr/>
          <p:nvPr/>
        </p:nvSpPr>
        <p:spPr>
          <a:xfrm>
            <a:off x="342814" y="4925629"/>
            <a:ext cx="2932967"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NumPy Array Manipulation</a:t>
            </a:r>
            <a:endParaRPr lang="en-US" dirty="0"/>
          </a:p>
        </p:txBody>
      </p:sp>
      <p:sp>
        <p:nvSpPr>
          <p:cNvPr id="6" name="Object 5"/>
          <p:cNvSpPr/>
          <p:nvPr/>
        </p:nvSpPr>
        <p:spPr>
          <a:xfrm>
            <a:off x="342814" y="5545230"/>
            <a:ext cx="2932967" cy="865332"/>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NumPy provides powerful array manipulation capabilities, enabling efficient data processing and analysis.</a:t>
            </a:r>
            <a:endParaRPr lang="en-US" dirty="0"/>
          </a:p>
        </p:txBody>
      </p:sp>
      <p:sp>
        <p:nvSpPr>
          <p:cNvPr id="7" name="Object 6"/>
          <p:cNvSpPr/>
          <p:nvPr/>
        </p:nvSpPr>
        <p:spPr>
          <a:xfrm>
            <a:off x="3332917" y="1580755"/>
            <a:ext cx="2666333" cy="3199600"/>
          </a:xfrm>
          <a:prstGeom prst="rect">
            <a:avLst/>
          </a:prstGeom>
          <a:solidFill>
            <a:srgbClr val="ffffff"/>
          </a:solidFill>
        </p:spPr>
      </p:sp>
      <p:pic>
        <p:nvPicPr>
          <p:cNvPr id="8" name="Object 7" descr="preencoded.png">    </p:cNvPr>
          <p:cNvPicPr>
            <a:picLocks noChangeAspect="1"/>
          </p:cNvPicPr>
          <p:nvPr/>
        </p:nvPicPr>
        <p:blipFill>
          <a:blip r:embed="rId2"/>
          <a:srcRect l="18750" r="18750" t="0" b="0"/>
          <a:stretch/>
        </p:blipFill>
        <p:spPr>
          <a:xfrm>
            <a:off x="3332917" y="1580755"/>
            <a:ext cx="2666333" cy="3199600"/>
          </a:xfrm>
          <a:prstGeom prst="rect">
            <a:avLst/>
          </a:prstGeom>
        </p:spPr>
      </p:pic>
      <p:sp>
        <p:nvSpPr>
          <p:cNvPr id="9" name="Object 8"/>
          <p:cNvSpPr/>
          <p:nvPr/>
        </p:nvSpPr>
        <p:spPr>
          <a:xfrm>
            <a:off x="3199600" y="4925629"/>
            <a:ext cx="2932967"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Pandas DataFrame Visualization</a:t>
            </a:r>
            <a:endParaRPr lang="en-US" dirty="0"/>
          </a:p>
        </p:txBody>
      </p:sp>
      <p:sp>
        <p:nvSpPr>
          <p:cNvPr id="10" name="Object 9"/>
          <p:cNvSpPr/>
          <p:nvPr/>
        </p:nvSpPr>
        <p:spPr>
          <a:xfrm>
            <a:off x="3199600" y="5545230"/>
            <a:ext cx="2932967" cy="865332"/>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Pandas DataFrames can be easily visualized using Matplotlib, providing insightful data exploration.</a:t>
            </a:r>
            <a:endParaRPr lang="en-US" dirty="0"/>
          </a:p>
        </p:txBody>
      </p:sp>
      <p:sp>
        <p:nvSpPr>
          <p:cNvPr id="11" name="Object 10"/>
          <p:cNvSpPr/>
          <p:nvPr/>
        </p:nvSpPr>
        <p:spPr>
          <a:xfrm>
            <a:off x="6189702" y="1580755"/>
            <a:ext cx="2666333" cy="3199600"/>
          </a:xfrm>
          <a:prstGeom prst="rect">
            <a:avLst/>
          </a:prstGeom>
          <a:solidFill>
            <a:srgbClr val="d499e1"/>
          </a:solidFill>
        </p:spPr>
      </p:sp>
      <p:pic>
        <p:nvPicPr>
          <p:cNvPr id="12" name="Object 11" descr="preencoded.png">    </p:cNvPr>
          <p:cNvPicPr>
            <a:picLocks noChangeAspect="1"/>
          </p:cNvPicPr>
          <p:nvPr/>
        </p:nvPicPr>
        <p:blipFill>
          <a:blip r:embed="rId3"/>
          <a:srcRect l="24022" r="24022" t="0" b="0"/>
          <a:stretch/>
        </p:blipFill>
        <p:spPr>
          <a:xfrm>
            <a:off x="6189702" y="1580755"/>
            <a:ext cx="2666333" cy="3199600"/>
          </a:xfrm>
          <a:prstGeom prst="rect">
            <a:avLst/>
          </a:prstGeom>
        </p:spPr>
      </p:pic>
      <p:sp>
        <p:nvSpPr>
          <p:cNvPr id="13" name="Object 12"/>
          <p:cNvSpPr/>
          <p:nvPr/>
        </p:nvSpPr>
        <p:spPr>
          <a:xfrm>
            <a:off x="6056386" y="4925629"/>
            <a:ext cx="2932967"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Machine Learning with Scikit-Learn</a:t>
            </a:r>
            <a:endParaRPr lang="en-US" dirty="0"/>
          </a:p>
        </p:txBody>
      </p:sp>
      <p:sp>
        <p:nvSpPr>
          <p:cNvPr id="14" name="Object 13"/>
          <p:cNvSpPr/>
          <p:nvPr/>
        </p:nvSpPr>
        <p:spPr>
          <a:xfrm>
            <a:off x="6056386" y="5545230"/>
            <a:ext cx="2932967" cy="865332"/>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Python's Scikit-learn library offers a wide range of machine learning algorithms for data science tasks.</a:t>
            </a:r>
            <a:endParaRPr lang="en-US" dirty="0"/>
          </a:p>
        </p:txBody>
      </p:sp>
      <p:sp>
        <p:nvSpPr>
          <p:cNvPr id="15" name="Object 14"/>
          <p:cNvSpPr/>
          <p:nvPr/>
        </p:nvSpPr>
        <p:spPr>
          <a:xfrm>
            <a:off x="9046488" y="1580755"/>
            <a:ext cx="2666333" cy="3199600"/>
          </a:xfrm>
          <a:prstGeom prst="rect">
            <a:avLst/>
          </a:prstGeom>
          <a:solidFill>
            <a:srgbClr val="d499e1"/>
          </a:solidFill>
        </p:spPr>
      </p:sp>
      <p:pic>
        <p:nvPicPr>
          <p:cNvPr id="16" name="Object 15" descr="preencoded.png">    </p:cNvPr>
          <p:cNvPicPr>
            <a:picLocks noChangeAspect="1"/>
          </p:cNvPicPr>
          <p:nvPr/>
        </p:nvPicPr>
        <p:blipFill>
          <a:blip r:embed="rId4"/>
          <a:srcRect l="8203" r="8203" t="0" b="0"/>
          <a:stretch/>
        </p:blipFill>
        <p:spPr>
          <a:xfrm>
            <a:off x="9046488" y="1580755"/>
            <a:ext cx="2666333" cy="3199600"/>
          </a:xfrm>
          <a:prstGeom prst="rect">
            <a:avLst/>
          </a:prstGeom>
        </p:spPr>
      </p:pic>
      <p:sp>
        <p:nvSpPr>
          <p:cNvPr id="17" name="Object 16"/>
          <p:cNvSpPr/>
          <p:nvPr/>
        </p:nvSpPr>
        <p:spPr>
          <a:xfrm>
            <a:off x="8913171" y="4925629"/>
            <a:ext cx="2932967" cy="519055"/>
          </a:xfrm>
          <a:prstGeom prst="rect">
            <a:avLst/>
          </a:prstGeom>
          <a:noFill/>
        </p:spPr>
        <p:txBody>
          <a:bodyPr wrap="square" rtlCol="0" anchor="t" bIns="0" lIns="0" rIns="0" tIns="0"/>
          <a:lstStyle/>
          <a:p>
            <a:pPr algn="ctr">
              <a:lnSpc>
                <a:spcPts val="2045"/>
              </a:lnSpc>
              <a:buNone/>
            </a:pPr>
            <a:r>
              <a:rPr lang="en-US" b="1" sz="1800" dirty="0" smtClean="0">
                <a:solidFill>
                  <a:srgbClr val="ffffff"/>
                </a:solidFill>
                <a:latin typeface="Schibsted Grotesk" pitchFamily="34" charset="0"/>
                <a:ea typeface="Schibsted Grotesk" pitchFamily="34" charset="-122"/>
                <a:cs typeface="Schibsted Grotesk" pitchFamily="34" charset="-120"/>
              </a:rPr>
              <a:t>Time Series Analysis with Statsmodels</a:t>
            </a:r>
            <a:endParaRPr lang="en-US" dirty="0"/>
          </a:p>
        </p:txBody>
      </p:sp>
      <p:sp>
        <p:nvSpPr>
          <p:cNvPr id="18" name="Object 17"/>
          <p:cNvSpPr/>
          <p:nvPr/>
        </p:nvSpPr>
        <p:spPr>
          <a:xfrm>
            <a:off x="8913171" y="5545230"/>
            <a:ext cx="2932967" cy="648999"/>
          </a:xfrm>
          <a:prstGeom prst="rect">
            <a:avLst/>
          </a:prstGeom>
          <a:noFill/>
        </p:spPr>
        <p:txBody>
          <a:bodyPr wrap="square" rtlCol="0" anchor="t" bIns="0" lIns="0" rIns="0" tIns="0"/>
          <a:lstStyle/>
          <a:p>
            <a:pPr algn="ctr">
              <a:lnSpc>
                <a:spcPts val="1704"/>
              </a:lnSpc>
              <a:spcBef>
                <a:spcPts val="777"/>
              </a:spcBef>
              <a:buNone/>
            </a:pPr>
            <a:r>
              <a:rPr lang="en-US" sz="1500" dirty="0" smtClean="0">
                <a:solidFill>
                  <a:srgbClr val="ffffff">
                    <a:alpha val="90000"/>
                  </a:srgbClr>
                </a:solidFill>
                <a:latin typeface="Schibsted Grotesk" pitchFamily="34" charset="0"/>
                <a:ea typeface="Schibsted Grotesk" pitchFamily="34" charset="-122"/>
                <a:cs typeface="Schibsted Grotesk" pitchFamily="34" charset="-120"/>
              </a:rPr>
              <a:t>Statsmodels library in Python enables advanced time series analysis and forecasting.</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51750"/>
        </a:solidFill>
        <a:effectLst/>
      </p:bgPr>
    </p:bg>
    <p:spTree>
      <p:nvGrpSpPr>
        <p:cNvPr id="1" name=""/>
        <p:cNvGrpSpPr/>
        <p:nvPr/>
      </p:nvGrpSpPr>
      <p:grpSpPr>
        <a:xfrm>
          <a:off x="0" y="0"/>
          <a:ext cx="0" cy="0"/>
          <a:chOff x="0" y="0"/>
          <a:chExt cx="0" cy="0"/>
        </a:xfrm>
      </p:grpSpPr>
      <p:sp>
        <p:nvSpPr>
          <p:cNvPr id="2" name="Object 1"/>
          <p:cNvSpPr/>
          <p:nvPr/>
        </p:nvSpPr>
        <p:spPr>
          <a:xfrm>
            <a:off x="0" y="381897"/>
            <a:ext cx="12188952" cy="540878"/>
          </a:xfrm>
          <a:prstGeom prst="rect">
            <a:avLst/>
          </a:prstGeom>
          <a:noFill/>
        </p:spPr>
        <p:txBody>
          <a:bodyPr wrap="square" rtlCol="0" anchor="t" bIns="0" lIns="0" rIns="0" tIns="0"/>
          <a:lstStyle/>
          <a:p>
            <a:pPr algn="ctr">
              <a:lnSpc>
                <a:spcPts val="4260"/>
              </a:lnSpc>
              <a:buNone/>
            </a:pPr>
            <a:r>
              <a:rPr lang="en-US" b="1" sz="3750" dirty="0" smtClean="0">
                <a:solidFill>
                  <a:srgbClr val="ffffff"/>
                </a:solidFill>
                <a:latin typeface="Schibsted Grotesk" pitchFamily="34" charset="0"/>
                <a:ea typeface="Schibsted Grotesk" pitchFamily="34" charset="-122"/>
                <a:cs typeface="Schibsted Grotesk" pitchFamily="34" charset="-120"/>
              </a:rPr>
              <a:t>Python's Applications in Machine Learning</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4" y="2536750"/>
            <a:ext cx="11246213" cy="2885353"/>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4" y="2536750"/>
            <a:ext cx="11236690" cy="2875831"/>
          </a:xfrm>
          <a:prstGeom prst="rect">
            <a:avLst/>
          </a:prstGeom>
        </p:spPr>
      </p:pic>
      <p:sp>
        <p:nvSpPr>
          <p:cNvPr id="5" name="Object 4"/>
          <p:cNvSpPr/>
          <p:nvPr/>
        </p:nvSpPr>
        <p:spPr>
          <a:xfrm>
            <a:off x="476131" y="2536826"/>
            <a:ext cx="5618345" cy="782240"/>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Schibsted Grotesk Regular" pitchFamily="34" charset="0"/>
                <a:ea typeface="Schibsted Grotesk Regular" pitchFamily="34" charset="-122"/>
                <a:cs typeface="Schibsted Grotesk Regular" pitchFamily="34" charset="-120"/>
              </a:rPr>
              <a:t>Machine Learning Library</a:t>
            </a:r>
            <a:endParaRPr lang="en-US" dirty="0"/>
          </a:p>
        </p:txBody>
      </p:sp>
      <p:sp>
        <p:nvSpPr>
          <p:cNvPr id="6" name="Object 5"/>
          <p:cNvSpPr/>
          <p:nvPr/>
        </p:nvSpPr>
        <p:spPr>
          <a:xfrm>
            <a:off x="6094476" y="2536826"/>
            <a:ext cx="5618345" cy="782240"/>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Schibsted Grotesk Regular" pitchFamily="34" charset="0"/>
                <a:ea typeface="Schibsted Grotesk Regular" pitchFamily="34" charset="-122"/>
                <a:cs typeface="Schibsted Grotesk Regular" pitchFamily="34" charset="-120"/>
              </a:rPr>
              <a:t>Key Features</a:t>
            </a:r>
            <a:endParaRPr lang="en-US" dirty="0"/>
          </a:p>
        </p:txBody>
      </p:sp>
      <p:sp>
        <p:nvSpPr>
          <p:cNvPr id="7" name="Object 6"/>
          <p:cNvSpPr/>
          <p:nvPr/>
        </p:nvSpPr>
        <p:spPr>
          <a:xfrm>
            <a:off x="476131" y="3319065"/>
            <a:ext cx="5618345" cy="1042986"/>
          </a:xfrm>
          <a:prstGeom prst="rect">
            <a:avLst/>
          </a:prstGeom>
          <a:noFill/>
        </p:spPr>
        <p:txBody>
          <a:bodyPr wrap="square" rtlCol="0" anchor="ctr">
            <a:normAutofit fontScale="85000" lnSpcReduction="20000"/>
          </a:bodyPr>
          <a:lstStyle/>
          <a:p>
            <a:pPr algn="ctr">
              <a:buNone/>
            </a:pPr>
            <a:r>
              <a:rPr lang="en-US" sz="2000" dirty="0" smtClean="0">
                <a:solidFill>
                  <a:srgbClr val="2a2921"/>
                </a:solidFill>
                <a:latin typeface="Schibsted Grotesk Regular" pitchFamily="34" charset="0"/>
                <a:ea typeface="Schibsted Grotesk Regular" pitchFamily="34" charset="-122"/>
                <a:cs typeface="Schibsted Grotesk Regular" pitchFamily="34" charset="-120"/>
              </a:rPr>
              <a:t>TensorFlow</a:t>
            </a:r>
            <a:endParaRPr lang="en-US" dirty="0"/>
          </a:p>
        </p:txBody>
      </p:sp>
      <p:sp>
        <p:nvSpPr>
          <p:cNvPr id="8" name="Object 7"/>
          <p:cNvSpPr/>
          <p:nvPr/>
        </p:nvSpPr>
        <p:spPr>
          <a:xfrm>
            <a:off x="6094476" y="3319065"/>
            <a:ext cx="5618345" cy="1042986"/>
          </a:xfrm>
          <a:prstGeom prst="rect">
            <a:avLst/>
          </a:prstGeom>
          <a:noFill/>
        </p:spPr>
        <p:txBody>
          <a:bodyPr wrap="square" rtlCol="0" anchor="ctr">
            <a:normAutofit fontScale="85000" lnSpcReduction="20000"/>
          </a:bodyPr>
          <a:lstStyle/>
          <a:p>
            <a:pPr algn="ctr">
              <a:buNone/>
            </a:pPr>
            <a:r>
              <a:rPr lang="en-US" sz="2000" dirty="0" smtClean="0">
                <a:solidFill>
                  <a:srgbClr val="2a2921"/>
                </a:solidFill>
                <a:latin typeface="Schibsted Grotesk Regular" pitchFamily="34" charset="0"/>
                <a:ea typeface="Schibsted Grotesk Regular" pitchFamily="34" charset="-122"/>
                <a:cs typeface="Schibsted Grotesk Regular" pitchFamily="34" charset="-120"/>
              </a:rPr>
              <a:t>Open-source library for machine learning and deep learning, used for building and deploying neural networks</a:t>
            </a:r>
            <a:endParaRPr lang="en-US" dirty="0"/>
          </a:p>
        </p:txBody>
      </p:sp>
      <p:sp>
        <p:nvSpPr>
          <p:cNvPr id="9" name="Object 8"/>
          <p:cNvSpPr/>
          <p:nvPr/>
        </p:nvSpPr>
        <p:spPr>
          <a:xfrm>
            <a:off x="476131" y="4362052"/>
            <a:ext cx="5618345" cy="1042986"/>
          </a:xfrm>
          <a:prstGeom prst="rect">
            <a:avLst/>
          </a:prstGeom>
          <a:noFill/>
        </p:spPr>
        <p:txBody>
          <a:bodyPr wrap="square" rtlCol="0" anchor="ctr">
            <a:normAutofit fontScale="85000" lnSpcReduction="20000"/>
          </a:bodyPr>
          <a:lstStyle/>
          <a:p>
            <a:pPr algn="ctr">
              <a:buNone/>
            </a:pPr>
            <a:r>
              <a:rPr lang="en-US" sz="2000" dirty="0" smtClean="0">
                <a:solidFill>
                  <a:srgbClr val="2a2921"/>
                </a:solidFill>
                <a:latin typeface="Schibsted Grotesk Regular" pitchFamily="34" charset="0"/>
                <a:ea typeface="Schibsted Grotesk Regular" pitchFamily="34" charset="-122"/>
                <a:cs typeface="Schibsted Grotesk Regular" pitchFamily="34" charset="-120"/>
              </a:rPr>
              <a:t>Scikit-learn</a:t>
            </a:r>
            <a:endParaRPr lang="en-US" dirty="0"/>
          </a:p>
        </p:txBody>
      </p:sp>
      <p:sp>
        <p:nvSpPr>
          <p:cNvPr id="10" name="Object 9"/>
          <p:cNvSpPr/>
          <p:nvPr/>
        </p:nvSpPr>
        <p:spPr>
          <a:xfrm>
            <a:off x="6094476" y="4362052"/>
            <a:ext cx="5618345" cy="1042986"/>
          </a:xfrm>
          <a:prstGeom prst="rect">
            <a:avLst/>
          </a:prstGeom>
          <a:noFill/>
        </p:spPr>
        <p:txBody>
          <a:bodyPr wrap="square" rtlCol="0" anchor="ctr">
            <a:normAutofit fontScale="85000" lnSpcReduction="20000"/>
          </a:bodyPr>
          <a:lstStyle/>
          <a:p>
            <a:pPr algn="ctr">
              <a:buNone/>
            </a:pPr>
            <a:r>
              <a:rPr lang="en-US" sz="2000" dirty="0" smtClean="0">
                <a:solidFill>
                  <a:srgbClr val="2a2921"/>
                </a:solidFill>
                <a:latin typeface="Schibsted Grotesk Regular" pitchFamily="34" charset="0"/>
                <a:ea typeface="Schibsted Grotesk Regular" pitchFamily="34" charset="-122"/>
                <a:cs typeface="Schibsted Grotesk Regular" pitchFamily="34" charset="-120"/>
              </a:rPr>
              <a:t>Open-source machine learning library that provides simple and efficient tools for data mining and data analysis</a:t>
            </a:r>
            <a:endParaRPr lang="en-US" dirty="0"/>
          </a:p>
        </p:txBody>
      </p:sp>
      <p:sp>
        <p:nvSpPr>
          <p:cNvPr id="11" name="Object 10"/>
          <p:cNvSpPr/>
          <p:nvPr/>
        </p:nvSpPr>
        <p:spPr>
          <a:xfrm>
            <a:off x="-476131" y="6521443"/>
            <a:ext cx="12188952" cy="173048"/>
          </a:xfrm>
          <a:prstGeom prst="rect">
            <a:avLst/>
          </a:prstGeom>
          <a:noFill/>
        </p:spPr>
        <p:txBody>
          <a:bodyPr wrap="square" rtlCol="0" anchor="t" bIns="0" lIns="0" rIns="0" tIns="0"/>
          <a:lstStyle/>
          <a:p>
            <a:pPr algn="r">
              <a:lnSpc>
                <a:spcPts val="1364"/>
              </a:lnSpc>
              <a:buNone/>
            </a:pPr>
            <a:r>
              <a:rPr lang="en-US" sz="1200" dirty="0" smtClean="0">
                <a:solidFill>
                  <a:srgbClr val="ffffff">
                    <a:alpha val="90000"/>
                  </a:srgbClr>
                </a:solidFill>
                <a:latin typeface="Schibsted Grotesk" pitchFamily="34" charset="0"/>
                <a:ea typeface="Schibsted Grotesk" pitchFamily="34" charset="-122"/>
                <a:cs typeface="Schibsted Grotesk" pitchFamily="34" charset="-120"/>
              </a:rPr>
              <a:t>*Data compiled from the official websites of TensorFlow (https://www.tensorflow.org/) and Scikit-learn (https://scikit-learn.org/)</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You Should Learn Python in 2024</dc:title>
  <dc:subject>Why You Should Learn Python in 2024</dc:subject>
  <dc:creator>Jeremy Morgan</dc:creator>
  <cp:lastModifiedBy>Jeremy Morgan</cp:lastModifiedBy>
  <cp:revision>1</cp:revision>
  <dcterms:created xsi:type="dcterms:W3CDTF">2024-09-01T08:06:54.222Z</dcterms:created>
  <dcterms:modified xsi:type="dcterms:W3CDTF">2024-09-01T08:06:54.222Z</dcterms:modified>
</cp:coreProperties>
</file>